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1" r:id="rId4"/>
    <p:sldId id="262" r:id="rId5"/>
    <p:sldId id="271" r:id="rId6"/>
    <p:sldId id="27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70" r:id="rId16"/>
    <p:sldId id="273" r:id="rId17"/>
    <p:sldId id="274" r:id="rId18"/>
    <p:sldId id="275" r:id="rId19"/>
    <p:sldId id="277" r:id="rId20"/>
    <p:sldId id="278" r:id="rId21"/>
    <p:sldId id="283" r:id="rId22"/>
    <p:sldId id="280" r:id="rId23"/>
    <p:sldId id="282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96FAE-E227-4403-9766-4558485DC236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00726-DF09-47E5-837A-3B7E0C6C3A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42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DD738-96D9-40AC-881A-4904250BC3F4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9448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380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647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367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949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500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802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295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723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6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633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334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51A27-ECC5-436F-992D-8EDC023FEAF9}" type="datetimeFigureOut">
              <a:rPr lang="tr-TR" smtClean="0"/>
              <a:t>20.09.2024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7E6DF-7E8C-4E62-8BF9-A8895A49CD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03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6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0.jpg"/><Relationship Id="rId7" Type="http://schemas.openxmlformats.org/officeDocument/2006/relationships/image" Target="../media/image26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4.jpg"/><Relationship Id="rId7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29.jpg"/><Relationship Id="rId4" Type="http://schemas.openxmlformats.org/officeDocument/2006/relationships/image" Target="../media/image27.jpg"/><Relationship Id="rId9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1.jpg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0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31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10" Type="http://schemas.openxmlformats.org/officeDocument/2006/relationships/image" Target="../media/image6.jpe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10" Type="http://schemas.openxmlformats.org/officeDocument/2006/relationships/image" Target="../media/image6.jpeg"/><Relationship Id="rId4" Type="http://schemas.openxmlformats.org/officeDocument/2006/relationships/image" Target="../media/image7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7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>
            <a:spLocks noGrp="1"/>
          </p:cNvSpPr>
          <p:nvPr>
            <p:ph type="ctrTitle"/>
          </p:nvPr>
        </p:nvSpPr>
        <p:spPr>
          <a:xfrm>
            <a:off x="1218130" y="1369529"/>
            <a:ext cx="9144000" cy="169481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Lunar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mpact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lash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bservations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Turkey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Alt Başlık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067937" y="3681495"/>
                <a:ext cx="10285863" cy="1771845"/>
              </a:xfrm>
            </p:spPr>
            <p:txBody>
              <a:bodyPr>
                <a:normAutofit/>
              </a:bodyPr>
              <a:lstStyle/>
              <a:p>
                <a:r>
                  <a:rPr lang="tr-TR" b="1" dirty="0" smtClean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r-TR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𝐌𝐞𝐫𝐭</m:t>
                        </m:r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𝐀𝐂𝐀𝐑</m:t>
                        </m:r>
                      </m:e>
                      <m:sup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tr-TR" b="1" dirty="0" smtClean="0">
                    <a:solidFill>
                      <a:srgbClr val="002060"/>
                    </a:solidFill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tr-TR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tr-TR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𝐌</m:t>
                    </m:r>
                    <m:r>
                      <a:rPr lang="tr-TR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tr-TR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𝐒𝐞𝐫𝐝𝐚𝐫</m:t>
                        </m:r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𝐄𝐕𝐑𝐄𝐍</m:t>
                        </m:r>
                      </m:e>
                      <m:sup>
                        <m:r>
                          <a:rPr lang="tr-TR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tr-TR" b="1" dirty="0" smtClean="0">
                  <a:solidFill>
                    <a:srgbClr val="002060"/>
                  </a:solidFill>
                </a:endParaRPr>
              </a:p>
              <a:p>
                <a:r>
                  <a:rPr lang="en-US" baseline="30000" dirty="0">
                    <a:solidFill>
                      <a:srgbClr val="002060"/>
                    </a:solidFill>
                  </a:rPr>
                  <a:t>1</a:t>
                </a:r>
                <a:r>
                  <a:rPr lang="en-US" dirty="0">
                    <a:solidFill>
                      <a:srgbClr val="002060"/>
                    </a:solidFill>
                  </a:rPr>
                  <a:t>Department of Astronomy and Space Sciences, </a:t>
                </a:r>
                <a:r>
                  <a:rPr lang="en-US" dirty="0" err="1">
                    <a:solidFill>
                      <a:srgbClr val="002060"/>
                    </a:solidFill>
                  </a:rPr>
                  <a:t>Ege</a:t>
                </a:r>
                <a:r>
                  <a:rPr lang="en-US" dirty="0">
                    <a:solidFill>
                      <a:srgbClr val="002060"/>
                    </a:solidFill>
                  </a:rPr>
                  <a:t> University, </a:t>
                </a:r>
                <a:r>
                  <a:rPr lang="tr-TR" dirty="0" smtClean="0">
                    <a:solidFill>
                      <a:srgbClr val="002060"/>
                    </a:solidFill>
                  </a:rPr>
                  <a:t>İ</a:t>
                </a:r>
                <a:r>
                  <a:rPr lang="en-US" dirty="0" err="1" smtClean="0">
                    <a:solidFill>
                      <a:srgbClr val="002060"/>
                    </a:solidFill>
                  </a:rPr>
                  <a:t>zmir</a:t>
                </a:r>
                <a:r>
                  <a:rPr lang="en-US" dirty="0">
                    <a:solidFill>
                      <a:srgbClr val="002060"/>
                    </a:solidFill>
                  </a:rPr>
                  <a:t>, 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Turkey</a:t>
                </a:r>
                <a:endParaRPr lang="tr-TR" dirty="0" smtClean="0">
                  <a:solidFill>
                    <a:srgbClr val="002060"/>
                  </a:solidFill>
                </a:endParaRPr>
              </a:p>
              <a:p>
                <a:r>
                  <a:rPr lang="tr-TR" baseline="30000" dirty="0" smtClean="0">
                    <a:solidFill>
                      <a:srgbClr val="002060"/>
                    </a:solidFill>
                  </a:rPr>
                  <a:t>2</a:t>
                </a:r>
                <a:r>
                  <a:rPr lang="tr-TR" dirty="0">
                    <a:solidFill>
                      <a:srgbClr val="002060"/>
                    </a:solidFill>
                  </a:rPr>
                  <a:t>İ</a:t>
                </a:r>
                <a:r>
                  <a:rPr lang="tr-TR" dirty="0" smtClean="0">
                    <a:solidFill>
                      <a:srgbClr val="002060"/>
                    </a:solidFill>
                  </a:rPr>
                  <a:t>STEK </a:t>
                </a:r>
                <a:r>
                  <a:rPr lang="tr-TR" dirty="0">
                    <a:solidFill>
                      <a:srgbClr val="002060"/>
                    </a:solidFill>
                  </a:rPr>
                  <a:t>Belde </a:t>
                </a:r>
                <a:r>
                  <a:rPr lang="tr-TR" dirty="0" err="1">
                    <a:solidFill>
                      <a:srgbClr val="002060"/>
                    </a:solidFill>
                  </a:rPr>
                  <a:t>Observatory</a:t>
                </a:r>
                <a:r>
                  <a:rPr lang="tr-TR" dirty="0">
                    <a:solidFill>
                      <a:srgbClr val="002060"/>
                    </a:solidFill>
                  </a:rPr>
                  <a:t>, </a:t>
                </a:r>
                <a:r>
                  <a:rPr lang="tr-TR" dirty="0">
                    <a:solidFill>
                      <a:srgbClr val="002060"/>
                    </a:solidFill>
                  </a:rPr>
                  <a:t>İ</a:t>
                </a:r>
                <a:r>
                  <a:rPr lang="tr-TR" dirty="0" smtClean="0">
                    <a:solidFill>
                      <a:srgbClr val="002060"/>
                    </a:solidFill>
                  </a:rPr>
                  <a:t>stanbul</a:t>
                </a:r>
                <a:r>
                  <a:rPr lang="tr-TR" dirty="0">
                    <a:solidFill>
                      <a:srgbClr val="002060"/>
                    </a:solidFill>
                  </a:rPr>
                  <a:t>, </a:t>
                </a:r>
                <a:r>
                  <a:rPr lang="tr-TR" dirty="0" err="1" smtClean="0">
                    <a:solidFill>
                      <a:srgbClr val="002060"/>
                    </a:solidFill>
                  </a:rPr>
                  <a:t>Turkey</a:t>
                </a:r>
                <a:endParaRPr lang="tr-TR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9" name="Alt Başlık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067937" y="3681495"/>
                <a:ext cx="10285863" cy="1771845"/>
              </a:xfrm>
              <a:blipFill>
                <a:blip r:embed="rId2"/>
                <a:stretch>
                  <a:fillRect t="-446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Düz Bağlayıcı 6"/>
          <p:cNvCxnSpPr/>
          <p:nvPr/>
        </p:nvCxnSpPr>
        <p:spPr>
          <a:xfrm>
            <a:off x="1640680" y="4099954"/>
            <a:ext cx="9144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Resi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6" y="164753"/>
            <a:ext cx="1391094" cy="1391094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81" y="5354271"/>
            <a:ext cx="8585930" cy="1082548"/>
          </a:xfrm>
          <a:prstGeom prst="rect">
            <a:avLst/>
          </a:prstGeom>
        </p:spPr>
      </p:pic>
      <p:sp>
        <p:nvSpPr>
          <p:cNvPr id="25" name="Slayt Numarası Yer Tutucusu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83EC-0C9F-463B-BCD8-1DFCE63B93F6}" type="slidenum">
              <a:rPr lang="tr-TR" smtClean="0"/>
              <a:t>1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130" y="18685"/>
            <a:ext cx="1799344" cy="21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71" y="1690688"/>
            <a:ext cx="3042370" cy="1091433"/>
          </a:xfrm>
          <a:prstGeom prst="rect">
            <a:avLst/>
          </a:prstGeom>
        </p:spPr>
      </p:pic>
      <p:cxnSp>
        <p:nvCxnSpPr>
          <p:cNvPr id="5" name="Düz Bağlayıcı 4"/>
          <p:cNvCxnSpPr/>
          <p:nvPr/>
        </p:nvCxnSpPr>
        <p:spPr>
          <a:xfrm flipV="1">
            <a:off x="641023" y="1376313"/>
            <a:ext cx="6410226" cy="5817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551" y="2989042"/>
            <a:ext cx="8599009" cy="98639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54" y="3975433"/>
            <a:ext cx="7419317" cy="2873140"/>
          </a:xfrm>
          <a:prstGeom prst="rect">
            <a:avLst/>
          </a:prstGeom>
        </p:spPr>
      </p:pic>
      <p:sp>
        <p:nvSpPr>
          <p:cNvPr id="11" name="Çarpma 10"/>
          <p:cNvSpPr/>
          <p:nvPr/>
        </p:nvSpPr>
        <p:spPr>
          <a:xfrm>
            <a:off x="3708713" y="2252826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33" y="2261419"/>
            <a:ext cx="346279" cy="257411"/>
          </a:xfrm>
          <a:prstGeom prst="rect">
            <a:avLst/>
          </a:prstGeom>
        </p:spPr>
      </p:pic>
      <p:sp>
        <p:nvSpPr>
          <p:cNvPr id="13" name="Çarpma 12"/>
          <p:cNvSpPr/>
          <p:nvPr/>
        </p:nvSpPr>
        <p:spPr>
          <a:xfrm>
            <a:off x="2387464" y="3751508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2" y="3760398"/>
            <a:ext cx="346279" cy="257411"/>
          </a:xfrm>
          <a:prstGeom prst="rect">
            <a:avLst/>
          </a:prstGeom>
        </p:spPr>
      </p:pic>
      <p:cxnSp>
        <p:nvCxnSpPr>
          <p:cNvPr id="16" name="Düz Ok Bağlayıcısı 15"/>
          <p:cNvCxnSpPr/>
          <p:nvPr/>
        </p:nvCxnSpPr>
        <p:spPr>
          <a:xfrm>
            <a:off x="1708727" y="2590433"/>
            <a:ext cx="0" cy="39860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si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tr-TR" dirty="0"/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641023" y="1376313"/>
            <a:ext cx="6410226" cy="5817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3" y="1690688"/>
            <a:ext cx="10282532" cy="1235014"/>
          </a:xfrm>
          <a:prstGeom prst="rect">
            <a:avLst/>
          </a:prstGeom>
        </p:spPr>
      </p:pic>
      <p:pic>
        <p:nvPicPr>
          <p:cNvPr id="10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5" y="3239312"/>
            <a:ext cx="3908852" cy="225878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39" y="4220485"/>
            <a:ext cx="3606617" cy="1867712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22" y="4212858"/>
            <a:ext cx="3156973" cy="20703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14" y="4598334"/>
            <a:ext cx="2921108" cy="1947405"/>
          </a:xfrm>
          <a:prstGeom prst="rect">
            <a:avLst/>
          </a:prstGeom>
        </p:spPr>
      </p:pic>
      <p:sp>
        <p:nvSpPr>
          <p:cNvPr id="14" name="Çarpma 13"/>
          <p:cNvSpPr/>
          <p:nvPr/>
        </p:nvSpPr>
        <p:spPr>
          <a:xfrm>
            <a:off x="3764294" y="2751288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40" y="2760178"/>
            <a:ext cx="346279" cy="257411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tr-TR" dirty="0"/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641023" y="1376313"/>
            <a:ext cx="6410226" cy="5817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35" y="1811215"/>
            <a:ext cx="5644487" cy="126891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80131"/>
            <a:ext cx="4416527" cy="3586808"/>
          </a:xfrm>
          <a:prstGeom prst="rect">
            <a:avLst/>
          </a:prstGeom>
        </p:spPr>
      </p:pic>
      <p:sp>
        <p:nvSpPr>
          <p:cNvPr id="15" name="Çarpma 14"/>
          <p:cNvSpPr/>
          <p:nvPr/>
        </p:nvSpPr>
        <p:spPr>
          <a:xfrm>
            <a:off x="7006256" y="2455379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50" y="2455379"/>
            <a:ext cx="346279" cy="25741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15850"/>
            <a:ext cx="10515600" cy="1325563"/>
          </a:xfrm>
        </p:spPr>
        <p:txBody>
          <a:bodyPr/>
          <a:lstStyle/>
          <a:p>
            <a:r>
              <a:rPr lang="tr-T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tr-TR" dirty="0"/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641023" y="1376313"/>
            <a:ext cx="6410226" cy="5817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6" y="6230741"/>
            <a:ext cx="5683064" cy="71038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5" y="1481268"/>
            <a:ext cx="2580379" cy="92569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39" y="2693600"/>
            <a:ext cx="8232270" cy="94432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13" y="3870140"/>
            <a:ext cx="9035431" cy="108522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27" y="5187389"/>
            <a:ext cx="3775881" cy="848842"/>
          </a:xfrm>
          <a:prstGeom prst="rect">
            <a:avLst/>
          </a:prstGeom>
        </p:spPr>
      </p:pic>
      <p:cxnSp>
        <p:nvCxnSpPr>
          <p:cNvPr id="13" name="Düz Ok Bağlayıcısı 12"/>
          <p:cNvCxnSpPr/>
          <p:nvPr/>
        </p:nvCxnSpPr>
        <p:spPr>
          <a:xfrm>
            <a:off x="1117600" y="2355993"/>
            <a:ext cx="480291" cy="33760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>
            <a:off x="1270000" y="3552103"/>
            <a:ext cx="480291" cy="33760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>
            <a:off x="2230578" y="4799009"/>
            <a:ext cx="480291" cy="33760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>
            <a:off x="1994703" y="5965002"/>
            <a:ext cx="352" cy="395614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Çarpma 18"/>
          <p:cNvSpPr/>
          <p:nvPr/>
        </p:nvSpPr>
        <p:spPr>
          <a:xfrm>
            <a:off x="2802698" y="1878478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Çarpma 19"/>
          <p:cNvSpPr/>
          <p:nvPr/>
        </p:nvSpPr>
        <p:spPr>
          <a:xfrm>
            <a:off x="7606074" y="3119783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Çarpma 20"/>
          <p:cNvSpPr/>
          <p:nvPr/>
        </p:nvSpPr>
        <p:spPr>
          <a:xfrm>
            <a:off x="5506520" y="4433786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Çarpma 21"/>
          <p:cNvSpPr/>
          <p:nvPr/>
        </p:nvSpPr>
        <p:spPr>
          <a:xfrm>
            <a:off x="4950029" y="5532705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Yuvarlatılmış Dikdörtgen 22"/>
          <p:cNvSpPr/>
          <p:nvPr/>
        </p:nvSpPr>
        <p:spPr>
          <a:xfrm>
            <a:off x="559127" y="1541413"/>
            <a:ext cx="2599177" cy="657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c</a:t>
            </a:r>
            <a:endParaRPr lang="tr-TR" dirty="0"/>
          </a:p>
        </p:txBody>
      </p:sp>
      <p:sp>
        <p:nvSpPr>
          <p:cNvPr id="25" name="Yuvarlatılmış Dikdörtgen 24"/>
          <p:cNvSpPr/>
          <p:nvPr/>
        </p:nvSpPr>
        <p:spPr>
          <a:xfrm>
            <a:off x="412936" y="2765867"/>
            <a:ext cx="7625595" cy="7279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c</a:t>
            </a:r>
            <a:endParaRPr lang="tr-TR" dirty="0"/>
          </a:p>
        </p:txBody>
      </p:sp>
      <p:sp>
        <p:nvSpPr>
          <p:cNvPr id="26" name="Yuvarlatılmış Dikdörtgen 25"/>
          <p:cNvSpPr/>
          <p:nvPr/>
        </p:nvSpPr>
        <p:spPr>
          <a:xfrm>
            <a:off x="983997" y="3998285"/>
            <a:ext cx="9045047" cy="7279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c</a:t>
            </a:r>
            <a:endParaRPr lang="tr-TR" dirty="0"/>
          </a:p>
        </p:txBody>
      </p:sp>
      <p:sp>
        <p:nvSpPr>
          <p:cNvPr id="27" name="Yuvarlatılmış Dikdörtgen 26"/>
          <p:cNvSpPr/>
          <p:nvPr/>
        </p:nvSpPr>
        <p:spPr>
          <a:xfrm>
            <a:off x="1311891" y="5212868"/>
            <a:ext cx="4035964" cy="657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c</a:t>
            </a:r>
            <a:endParaRPr lang="tr-TR" dirty="0"/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61" y="5494396"/>
            <a:ext cx="4030140" cy="1318445"/>
          </a:xfrm>
          <a:prstGeom prst="rect">
            <a:avLst/>
          </a:prstGeom>
        </p:spPr>
      </p:pic>
      <p:sp>
        <p:nvSpPr>
          <p:cNvPr id="29" name="Sağ Ok 28"/>
          <p:cNvSpPr/>
          <p:nvPr/>
        </p:nvSpPr>
        <p:spPr>
          <a:xfrm>
            <a:off x="6170767" y="5860880"/>
            <a:ext cx="1364776" cy="413367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1" name="Resim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51" y="1958221"/>
            <a:ext cx="256267" cy="190499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51" y="3172799"/>
            <a:ext cx="256267" cy="190499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856" y="4502836"/>
            <a:ext cx="256267" cy="190499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89" y="5606576"/>
            <a:ext cx="256267" cy="190499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15850"/>
            <a:ext cx="10515600" cy="1325563"/>
          </a:xfrm>
        </p:spPr>
        <p:txBody>
          <a:bodyPr/>
          <a:lstStyle/>
          <a:p>
            <a:r>
              <a:rPr lang="tr-T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tr-TR" dirty="0"/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641023" y="1376313"/>
            <a:ext cx="6410226" cy="5817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Resim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61" y="5494396"/>
            <a:ext cx="4030140" cy="1318445"/>
          </a:xfrm>
          <a:prstGeom prst="rect">
            <a:avLst/>
          </a:prstGeom>
        </p:spPr>
      </p:pic>
      <p:sp>
        <p:nvSpPr>
          <p:cNvPr id="29" name="Sağ Ok 28"/>
          <p:cNvSpPr/>
          <p:nvPr/>
        </p:nvSpPr>
        <p:spPr>
          <a:xfrm>
            <a:off x="6170767" y="5860880"/>
            <a:ext cx="1364776" cy="413367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7" name="Resim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6" y="1764172"/>
            <a:ext cx="7132686" cy="4830012"/>
          </a:xfrm>
          <a:prstGeom prst="rect">
            <a:avLst/>
          </a:prstGeom>
        </p:spPr>
      </p:pic>
      <p:sp>
        <p:nvSpPr>
          <p:cNvPr id="30" name="Metin kutusu 29"/>
          <p:cNvSpPr txBox="1"/>
          <p:nvPr/>
        </p:nvSpPr>
        <p:spPr>
          <a:xfrm>
            <a:off x="4887169" y="1578968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/>
              <a:t>(</a:t>
            </a:r>
            <a:r>
              <a:rPr lang="tr-TR" i="1" dirty="0" err="1" smtClean="0"/>
              <a:t>Bouley</a:t>
            </a:r>
            <a:r>
              <a:rPr lang="tr-TR" i="1" dirty="0" smtClean="0"/>
              <a:t> et al., 2012)</a:t>
            </a:r>
            <a:endParaRPr lang="tr-TR" i="1" dirty="0"/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Radiated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İçerik Yer Tutucusu 2"/>
              <p:cNvSpPr>
                <a:spLocks noGrp="1"/>
              </p:cNvSpPr>
              <p:nvPr>
                <p:ph idx="1"/>
              </p:nvPr>
            </p:nvSpPr>
            <p:spPr>
              <a:xfrm>
                <a:off x="131707" y="2221773"/>
                <a:ext cx="5166815" cy="413457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=қ ×</m:t>
                    </m:r>
                    <m:sSup>
                      <m:sSupPr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/2,5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𝛥𝜆</m:t>
                    </m:r>
                  </m:oMath>
                </a14:m>
                <a:r>
                  <a:rPr lang="en-US" dirty="0"/>
                  <a:t> </a:t>
                </a:r>
                <a:endParaRPr lang="tr-TR" dirty="0" smtClean="0"/>
              </a:p>
              <a:p>
                <a:pPr marL="0" indent="0">
                  <a:buNone/>
                </a:pPr>
                <a:endParaRPr lang="tr-TR" sz="2000" dirty="0" smtClean="0"/>
              </a:p>
              <a:p>
                <a:pPr marL="0" indent="0">
                  <a:buNone/>
                </a:pPr>
                <a:endParaRPr lang="tr-TR" sz="2000" dirty="0" smtClean="0"/>
              </a:p>
              <a:p>
                <a:pPr marL="0" indent="0">
                  <a:buNone/>
                </a:pPr>
                <a:endParaRPr lang="tr-TR" sz="2000" dirty="0"/>
              </a:p>
              <a:p>
                <a:pPr marL="0" indent="0">
                  <a:buNone/>
                </a:pPr>
                <a:endParaRPr lang="tr-TR" sz="1900" dirty="0" smtClean="0"/>
              </a:p>
              <a:p>
                <a:pPr marL="0" indent="0">
                  <a:buNone/>
                </a:pPr>
                <a:r>
                  <a:rPr lang="tr-TR" sz="1900" dirty="0" err="1" smtClean="0"/>
                  <a:t>Radiated</a:t>
                </a:r>
                <a:r>
                  <a:rPr lang="tr-TR" sz="1900" dirty="0" smtClean="0"/>
                  <a:t> </a:t>
                </a:r>
                <a:r>
                  <a:rPr lang="tr-TR" sz="1900" dirty="0" err="1" smtClean="0"/>
                  <a:t>Power</a:t>
                </a:r>
                <a:r>
                  <a:rPr lang="tr-TR" sz="1900" dirty="0" smtClean="0"/>
                  <a:t>: </a:t>
                </a:r>
                <a14:m>
                  <m:oMath xmlns:m="http://schemas.openxmlformats.org/officeDocument/2006/math">
                    <m:r>
                      <a:rPr lang="en-US" sz="1900" b="1" i="1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endParaRPr lang="tr-TR" sz="1900" b="1" dirty="0" smtClean="0"/>
              </a:p>
              <a:p>
                <a:pPr marL="0" indent="0">
                  <a:buNone/>
                </a:pPr>
                <a:r>
                  <a:rPr lang="tr-TR" sz="1900" dirty="0" smtClean="0"/>
                  <a:t>T</a:t>
                </a:r>
                <a:r>
                  <a:rPr lang="en-US" sz="1900" dirty="0" smtClean="0"/>
                  <a:t>he flux</a:t>
                </a:r>
                <a:r>
                  <a:rPr lang="tr-TR" sz="1900" dirty="0" smtClean="0"/>
                  <a:t> </a:t>
                </a:r>
                <a:r>
                  <a:rPr lang="en-US" sz="1900" dirty="0" smtClean="0"/>
                  <a:t>density for </a:t>
                </a:r>
                <a:r>
                  <a:rPr lang="en-US" sz="1900" dirty="0"/>
                  <a:t>a magnitude 0 source </a:t>
                </a:r>
                <a:r>
                  <a:rPr lang="tr-TR" sz="1900" dirty="0" smtClean="0"/>
                  <a:t>: </a:t>
                </a:r>
                <a14:m>
                  <m:oMath xmlns:m="http://schemas.openxmlformats.org/officeDocument/2006/math">
                    <m:r>
                      <a:rPr lang="en-US" sz="1900" b="1" i="1">
                        <a:latin typeface="Cambria Math" panose="02040503050406030204" pitchFamily="18" charset="0"/>
                      </a:rPr>
                      <m:t>қ</m:t>
                    </m:r>
                  </m:oMath>
                </a14:m>
                <a:r>
                  <a:rPr lang="en-US" sz="1900" dirty="0"/>
                  <a:t> </a:t>
                </a:r>
                <a:r>
                  <a:rPr lang="tr-TR" sz="1900" dirty="0" smtClean="0"/>
                  <a:t> </a:t>
                </a:r>
              </a:p>
              <a:p>
                <a:pPr marL="0" indent="0">
                  <a:buNone/>
                </a:pPr>
                <a:r>
                  <a:rPr lang="tr-TR" sz="1900" dirty="0"/>
                  <a:t> </a:t>
                </a:r>
                <a:r>
                  <a:rPr lang="tr-TR" sz="1900" dirty="0" smtClean="0"/>
                  <a:t>                                               </a:t>
                </a:r>
                <a:r>
                  <a:rPr lang="en-US" sz="1900" i="1" dirty="0" smtClean="0"/>
                  <a:t>(Bessel </a:t>
                </a:r>
                <a:r>
                  <a:rPr lang="en-US" sz="1900" i="1" dirty="0"/>
                  <a:t>et al., </a:t>
                </a:r>
                <a:r>
                  <a:rPr lang="en-US" sz="1900" i="1" dirty="0" smtClean="0"/>
                  <a:t>1998</a:t>
                </a:r>
                <a:r>
                  <a:rPr lang="tr-TR" sz="1900" i="1" dirty="0" smtClean="0"/>
                  <a:t>)</a:t>
                </a:r>
              </a:p>
              <a:p>
                <a:pPr marL="0" indent="0">
                  <a:buNone/>
                </a:pPr>
                <a:r>
                  <a:rPr lang="tr-TR" sz="1900" dirty="0" smtClean="0"/>
                  <a:t>Visual </a:t>
                </a:r>
                <a:r>
                  <a:rPr lang="tr-TR" sz="1900" dirty="0" err="1" smtClean="0"/>
                  <a:t>magnitude</a:t>
                </a:r>
                <a:r>
                  <a:rPr lang="tr-TR" sz="1900" dirty="0" smtClean="0"/>
                  <a:t>: </a:t>
                </a:r>
                <a14:m>
                  <m:oMath xmlns:m="http://schemas.openxmlformats.org/officeDocument/2006/math">
                    <m:r>
                      <a:rPr lang="en-US" sz="19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tr-TR" sz="1900" b="1" dirty="0" smtClean="0"/>
              </a:p>
              <a:p>
                <a:pPr marL="0" indent="0">
                  <a:buNone/>
                </a:pPr>
                <a:r>
                  <a:rPr lang="tr-TR" sz="1900" dirty="0" err="1" smtClean="0"/>
                  <a:t>The</a:t>
                </a:r>
                <a:r>
                  <a:rPr lang="tr-TR" sz="1900" dirty="0" smtClean="0"/>
                  <a:t> </a:t>
                </a:r>
                <a:r>
                  <a:rPr lang="tr-TR" sz="1900" dirty="0" err="1" smtClean="0"/>
                  <a:t>width</a:t>
                </a:r>
                <a:r>
                  <a:rPr lang="tr-TR" sz="1900" dirty="0" smtClean="0"/>
                  <a:t> of </a:t>
                </a:r>
                <a:r>
                  <a:rPr lang="tr-TR" sz="1900" dirty="0" err="1" smtClean="0"/>
                  <a:t>filter</a:t>
                </a:r>
                <a:r>
                  <a:rPr lang="tr-TR" sz="1900" dirty="0" smtClean="0"/>
                  <a:t> </a:t>
                </a:r>
                <a:r>
                  <a:rPr lang="tr-TR" sz="1900" dirty="0" err="1" smtClean="0"/>
                  <a:t>passband</a:t>
                </a:r>
                <a:r>
                  <a:rPr lang="tr-TR" sz="1900" dirty="0" smtClean="0"/>
                  <a:t>: </a:t>
                </a:r>
                <a14:m>
                  <m:oMath xmlns:m="http://schemas.openxmlformats.org/officeDocument/2006/math">
                    <m:r>
                      <a:rPr lang="tr-TR" sz="1900" b="1" i="1">
                        <a:latin typeface="Cambria Math" panose="02040503050406030204" pitchFamily="18" charset="0"/>
                      </a:rPr>
                      <m:t>𝜟𝝀</m:t>
                    </m:r>
                  </m:oMath>
                </a14:m>
                <a:endParaRPr lang="tr-TR" sz="1900" b="1" dirty="0"/>
              </a:p>
            </p:txBody>
          </p:sp>
        </mc:Choice>
        <mc:Fallback xmlns="">
          <p:sp>
            <p:nvSpPr>
              <p:cNvPr id="4" name="İçerik Yer Tutucus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707" y="2221773"/>
                <a:ext cx="5166815" cy="4134577"/>
              </a:xfrm>
              <a:blipFill>
                <a:blip r:embed="rId2"/>
                <a:stretch>
                  <a:fillRect l="-118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etin kutusu 4"/>
          <p:cNvSpPr txBox="1"/>
          <p:nvPr/>
        </p:nvSpPr>
        <p:spPr>
          <a:xfrm>
            <a:off x="2369880" y="2917809"/>
            <a:ext cx="262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(</a:t>
            </a:r>
            <a:r>
              <a:rPr lang="tr-TR" i="1" dirty="0" err="1"/>
              <a:t>Madiedo</a:t>
            </a:r>
            <a:r>
              <a:rPr lang="tr-TR" i="1" dirty="0"/>
              <a:t> et al., 2019</a:t>
            </a:r>
            <a:r>
              <a:rPr lang="tr-TR" i="1" dirty="0" smtClean="0"/>
              <a:t>)</a:t>
            </a:r>
            <a:endParaRPr lang="tr-TR" i="1" dirty="0"/>
          </a:p>
        </p:txBody>
      </p:sp>
      <p:cxnSp>
        <p:nvCxnSpPr>
          <p:cNvPr id="8" name="Düz Bağlayıcı 7"/>
          <p:cNvCxnSpPr/>
          <p:nvPr/>
        </p:nvCxnSpPr>
        <p:spPr>
          <a:xfrm flipV="1">
            <a:off x="793423" y="1378424"/>
            <a:ext cx="7381586" cy="106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F6A72-455E-4FA6-AD5F-1F921388BB6D}" type="slidenum">
              <a:rPr lang="tr-TR" smtClean="0"/>
              <a:t>15</a:t>
            </a:fld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İçerik Yer Tutucusu 2"/>
              <p:cNvSpPr txBox="1">
                <a:spLocks/>
              </p:cNvSpPr>
              <p:nvPr/>
            </p:nvSpPr>
            <p:spPr>
              <a:xfrm>
                <a:off x="5523423" y="1715678"/>
                <a:ext cx="6350129" cy="48232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tr-TR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tr-TR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tr-TR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𝛥𝜆𝛥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tr-TR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tr-TR" sz="20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tr-TR" sz="20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 err="1" smtClean="0"/>
                  <a:t>Radiated</a:t>
                </a:r>
                <a:r>
                  <a:rPr lang="tr-TR" sz="2000" dirty="0" smtClean="0"/>
                  <a:t> </a:t>
                </a:r>
                <a:r>
                  <a:rPr lang="tr-TR" sz="2000" dirty="0" err="1"/>
                  <a:t>e</a:t>
                </a:r>
                <a:r>
                  <a:rPr lang="tr-TR" sz="2000" dirty="0" err="1" smtClean="0"/>
                  <a:t>nergy</a:t>
                </a:r>
                <a:r>
                  <a:rPr lang="tr-TR" sz="2000" dirty="0" smtClean="0"/>
                  <a:t> on </a:t>
                </a:r>
                <a:r>
                  <a:rPr lang="tr-TR" sz="2000" dirty="0" err="1" smtClean="0"/>
                  <a:t>The</a:t>
                </a:r>
                <a:r>
                  <a:rPr lang="tr-TR" sz="2000" dirty="0" smtClean="0"/>
                  <a:t> Moon: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tr-TR" sz="2000" b="1" dirty="0"/>
              </a:p>
              <a:p>
                <a:pPr marL="0" indent="0">
                  <a:buNone/>
                </a:pPr>
                <a:r>
                  <a:rPr lang="tr-TR" sz="2000" dirty="0" err="1" smtClean="0"/>
                  <a:t>Observed</a:t>
                </a:r>
                <a:r>
                  <a:rPr lang="tr-TR" sz="2000" dirty="0" smtClean="0"/>
                  <a:t> </a:t>
                </a:r>
                <a:r>
                  <a:rPr lang="tr-TR" sz="2000" dirty="0" err="1" smtClean="0"/>
                  <a:t>energy</a:t>
                </a:r>
                <a:r>
                  <a:rPr lang="tr-TR" sz="2000" dirty="0" smtClean="0"/>
                  <a:t> </a:t>
                </a:r>
                <a:r>
                  <a:rPr lang="tr-TR" sz="2000" dirty="0" err="1" smtClean="0"/>
                  <a:t>from</a:t>
                </a:r>
                <a:r>
                  <a:rPr lang="tr-TR" sz="2000" dirty="0" smtClean="0"/>
                  <a:t> Earth: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tr-TR" sz="2000" dirty="0"/>
                  <a:t> </a:t>
                </a:r>
                <a:r>
                  <a:rPr lang="tr-TR" sz="2000" dirty="0" smtClean="0"/>
                  <a:t>(</a:t>
                </a:r>
                <a:r>
                  <a:rPr lang="en-US" sz="2000" dirty="0" smtClean="0"/>
                  <a:t>numerical </a:t>
                </a:r>
                <a:r>
                  <a:rPr lang="en-US" sz="2000" dirty="0"/>
                  <a:t>integration of the radiated power P </a:t>
                </a:r>
                <a:r>
                  <a:rPr lang="en-US" sz="2000" dirty="0" smtClean="0"/>
                  <a:t>with</a:t>
                </a:r>
                <a:r>
                  <a:rPr lang="tr-TR" sz="2000" dirty="0" smtClean="0"/>
                  <a:t> </a:t>
                </a:r>
                <a:r>
                  <a:rPr lang="en-US" sz="2000" dirty="0" smtClean="0"/>
                  <a:t>respect </a:t>
                </a:r>
                <a:r>
                  <a:rPr lang="en-US" sz="2000" dirty="0"/>
                  <a:t>to time</a:t>
                </a:r>
                <a:r>
                  <a:rPr lang="tr-TR" sz="2000" dirty="0"/>
                  <a:t>).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 smtClean="0"/>
                  <a:t>Earth-Moon </a:t>
                </a:r>
                <a:r>
                  <a:rPr lang="tr-TR" sz="2000" dirty="0" err="1" smtClean="0"/>
                  <a:t>Distance</a:t>
                </a:r>
                <a:r>
                  <a:rPr lang="tr-TR" sz="2000" dirty="0" smtClean="0"/>
                  <a:t>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tr-TR" sz="2000" b="1" dirty="0"/>
              </a:p>
              <a:p>
                <a:pPr marL="0" indent="0">
                  <a:buNone/>
                </a:pPr>
                <a:r>
                  <a:rPr lang="tr-TR" sz="2000" dirty="0" smtClean="0"/>
                  <a:t>D</a:t>
                </a:r>
                <a:r>
                  <a:rPr lang="en-US" sz="2000" dirty="0" err="1" smtClean="0"/>
                  <a:t>imensionless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factor that describes the degree </a:t>
                </a:r>
                <a:r>
                  <a:rPr lang="en-US" sz="2000" dirty="0" smtClean="0"/>
                  <a:t>of</a:t>
                </a:r>
                <a:r>
                  <a:rPr lang="tr-TR" sz="2000" dirty="0" smtClean="0"/>
                  <a:t> </a:t>
                </a:r>
                <a:r>
                  <a:rPr lang="en-US" sz="2000" dirty="0" smtClean="0"/>
                  <a:t>anisotropy </a:t>
                </a:r>
                <a:r>
                  <a:rPr lang="en-US" sz="2000" dirty="0"/>
                  <a:t>of light emission</a:t>
                </a:r>
                <a:r>
                  <a:rPr lang="tr-TR" sz="2000" dirty="0" smtClean="0"/>
                  <a:t>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endParaRPr lang="tr-TR" sz="2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 err="1" smtClean="0"/>
                  <a:t>Flux</a:t>
                </a:r>
                <a:r>
                  <a:rPr lang="tr-TR" sz="2000" dirty="0" smtClean="0"/>
                  <a:t> </a:t>
                </a:r>
                <a:r>
                  <a:rPr lang="tr-TR" sz="2000" dirty="0" err="1" smtClean="0"/>
                  <a:t>density</a:t>
                </a:r>
                <a:r>
                  <a:rPr lang="tr-TR" sz="2000" dirty="0" smtClean="0"/>
                  <a:t> in </a:t>
                </a:r>
                <a:r>
                  <a:rPr lang="tr-TR" sz="2000" dirty="0" err="1" smtClean="0"/>
                  <a:t>given</a:t>
                </a:r>
                <a:r>
                  <a:rPr lang="tr-TR" sz="2000" dirty="0" smtClean="0"/>
                  <a:t> </a:t>
                </a:r>
                <a:r>
                  <a:rPr lang="tr-TR" sz="2000" dirty="0" err="1" smtClean="0"/>
                  <a:t>bandwidth</a:t>
                </a:r>
                <a:r>
                  <a:rPr lang="tr-TR" sz="20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</m:oMath>
                </a14:m>
                <a:endParaRPr lang="tr-TR" sz="2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 err="1" smtClean="0"/>
                  <a:t>Duration</a:t>
                </a:r>
                <a:r>
                  <a:rPr lang="tr-TR" sz="2000" dirty="0" smtClean="0"/>
                  <a:t> time: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tr-TR" sz="2000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tr-TR" sz="2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tr-TR" dirty="0"/>
              </a:p>
            </p:txBody>
          </p:sp>
        </mc:Choice>
        <mc:Fallback xmlns="">
          <p:sp>
            <p:nvSpPr>
              <p:cNvPr id="9" name="İçerik Yer Tutucus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423" y="1715678"/>
                <a:ext cx="6350129" cy="4823234"/>
              </a:xfrm>
              <a:prstGeom prst="rect">
                <a:avLst/>
              </a:prstGeom>
              <a:blipFill>
                <a:blip r:embed="rId3"/>
                <a:stretch>
                  <a:fillRect l="-86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Düz Bağlayıcı 9"/>
          <p:cNvCxnSpPr/>
          <p:nvPr/>
        </p:nvCxnSpPr>
        <p:spPr>
          <a:xfrm>
            <a:off x="5359647" y="1828689"/>
            <a:ext cx="0" cy="464198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/>
          <p:cNvSpPr txBox="1"/>
          <p:nvPr/>
        </p:nvSpPr>
        <p:spPr>
          <a:xfrm>
            <a:off x="9416047" y="2208125"/>
            <a:ext cx="262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(</a:t>
            </a:r>
            <a:r>
              <a:rPr lang="tr-TR" i="1" dirty="0" err="1"/>
              <a:t>Madiedo</a:t>
            </a:r>
            <a:r>
              <a:rPr lang="tr-TR" i="1" dirty="0"/>
              <a:t> et al., 2019</a:t>
            </a:r>
            <a:r>
              <a:rPr lang="tr-TR" i="1" dirty="0" smtClean="0"/>
              <a:t>)</a:t>
            </a:r>
            <a:endParaRPr lang="tr-TR" i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9416047" y="3366203"/>
            <a:ext cx="30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(</a:t>
            </a:r>
            <a:r>
              <a:rPr lang="tr-TR" i="1" dirty="0" err="1"/>
              <a:t>Suggs</a:t>
            </a:r>
            <a:r>
              <a:rPr lang="tr-TR" i="1" dirty="0"/>
              <a:t> et al., 2014</a:t>
            </a:r>
            <a:r>
              <a:rPr lang="tr-TR" i="1" dirty="0" smtClean="0"/>
              <a:t>)</a:t>
            </a:r>
            <a:endParaRPr lang="tr-TR" i="1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Kinetic Energy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Radiated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İçerik Yer Tutucusu 2"/>
              <p:cNvSpPr>
                <a:spLocks noGrp="1"/>
              </p:cNvSpPr>
              <p:nvPr>
                <p:ph idx="1"/>
              </p:nvPr>
            </p:nvSpPr>
            <p:spPr>
              <a:xfrm>
                <a:off x="1446663" y="3057098"/>
                <a:ext cx="3619184" cy="346653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tr-TR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tr-TR" b="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tr-TR" b="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tr-TR" dirty="0" smtClean="0"/>
              </a:p>
              <a:p>
                <a:pPr marL="0" indent="0">
                  <a:buNone/>
                </a:pPr>
                <a:endParaRPr lang="tr-TR" dirty="0"/>
              </a:p>
              <a:p>
                <a:pPr marL="0" indent="0">
                  <a:buNone/>
                </a:pPr>
                <a:r>
                  <a:rPr lang="tr-TR" sz="2000" dirty="0" err="1" smtClean="0"/>
                  <a:t>Kinetic</a:t>
                </a:r>
                <a:r>
                  <a:rPr lang="tr-TR" sz="2000" dirty="0" smtClean="0"/>
                  <a:t> </a:t>
                </a:r>
                <a:r>
                  <a:rPr lang="tr-TR" sz="2000" dirty="0" err="1"/>
                  <a:t>e</a:t>
                </a:r>
                <a:r>
                  <a:rPr lang="tr-TR" sz="2000" dirty="0" err="1" smtClean="0"/>
                  <a:t>nergy</a:t>
                </a:r>
                <a:r>
                  <a:rPr lang="tr-TR" sz="20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</m:oMath>
                </a14:m>
                <a:endParaRPr lang="tr-TR" sz="2000" b="1" dirty="0"/>
              </a:p>
              <a:p>
                <a:pPr marL="0" indent="0">
                  <a:buNone/>
                </a:pPr>
                <a:r>
                  <a:rPr lang="tr-TR" sz="2000" dirty="0" err="1"/>
                  <a:t>Luminous</a:t>
                </a:r>
                <a:r>
                  <a:rPr lang="tr-TR" sz="2000" dirty="0"/>
                  <a:t> </a:t>
                </a:r>
                <a:r>
                  <a:rPr lang="tr-TR" sz="2000" dirty="0" err="1"/>
                  <a:t>efficiency</a:t>
                </a:r>
                <a:r>
                  <a:rPr lang="tr-TR" sz="2000" dirty="0"/>
                  <a:t> 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endParaRPr lang="tr-TR" sz="2000" b="1" dirty="0" smtClean="0"/>
              </a:p>
              <a:p>
                <a:pPr marL="0" indent="0">
                  <a:buNone/>
                </a:pPr>
                <a:r>
                  <a:rPr lang="tr-TR" sz="2000" dirty="0" err="1" smtClean="0"/>
                  <a:t>Radiated</a:t>
                </a:r>
                <a:r>
                  <a:rPr lang="tr-TR" sz="2000" dirty="0" smtClean="0"/>
                  <a:t> </a:t>
                </a:r>
                <a:r>
                  <a:rPr lang="tr-TR" sz="2000" dirty="0" err="1" smtClean="0"/>
                  <a:t>energy</a:t>
                </a:r>
                <a:r>
                  <a:rPr lang="tr-TR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tr-TR" sz="20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tr-TR" sz="2000" b="1" dirty="0"/>
              </a:p>
              <a:p>
                <a:pPr marL="0" indent="0">
                  <a:buNone/>
                </a:pPr>
                <a:endParaRPr lang="tr-TR" b="1" dirty="0"/>
              </a:p>
            </p:txBody>
          </p:sp>
        </mc:Choice>
        <mc:Fallback>
          <p:sp>
            <p:nvSpPr>
              <p:cNvPr id="3" name="İçerik Yer Tutucus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46663" y="3057098"/>
                <a:ext cx="3619184" cy="3466531"/>
              </a:xfrm>
              <a:blipFill>
                <a:blip r:embed="rId2"/>
                <a:stretch>
                  <a:fillRect l="-168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Düz Bağlayıcı 3"/>
          <p:cNvCxnSpPr/>
          <p:nvPr/>
        </p:nvCxnSpPr>
        <p:spPr>
          <a:xfrm>
            <a:off x="793423" y="1379492"/>
            <a:ext cx="8118565" cy="398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F6A72-455E-4FA6-AD5F-1F921388BB6D}" type="slidenum">
              <a:rPr lang="tr-TR" smtClean="0"/>
              <a:t>16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6" y="1746200"/>
            <a:ext cx="5786189" cy="1165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İçerik Yer Tutucusu 2"/>
              <p:cNvSpPr txBox="1">
                <a:spLocks/>
              </p:cNvSpPr>
              <p:nvPr/>
            </p:nvSpPr>
            <p:spPr>
              <a:xfrm>
                <a:off x="6096000" y="3398966"/>
                <a:ext cx="5859955" cy="24698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 smtClean="0"/>
                  <a:t>Gözlenen çarpma sayısı: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endParaRPr lang="tr-TR" sz="2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/>
                  <a:t>Kütlesi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tr-TR" sz="2000" dirty="0"/>
                  <a:t>’dan büyük Ay’daki göktaşı miktarı: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tr-TR" sz="2000" b="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tr-T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tr-TR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tr-TR" sz="2000" b="1" i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/>
                  <a:t>Gözlem süresi: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1" i="1">
                        <a:latin typeface="Cambria Math" panose="02040503050406030204" pitchFamily="18" charset="0"/>
                      </a:rPr>
                      <m:t>Δ</m:t>
                    </m:r>
                    <m:r>
                      <a:rPr lang="tr-TR" sz="2000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tr-TR" sz="2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/>
                  <a:t>Yer’den gözlenen enerji: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tr-TR" sz="2000" b="1" i="1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endParaRPr lang="tr-TR" sz="20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/>
                  <a:t>Kütle indeksi: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tr-TR" sz="2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sz="2000" dirty="0"/>
                  <a:t>Ay yüzeyinde gözlenen alan: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tr-TR" sz="20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tr-TR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tr-TR" dirty="0"/>
              </a:p>
            </p:txBody>
          </p:sp>
        </mc:Choice>
        <mc:Fallback xmlns="">
          <p:sp>
            <p:nvSpPr>
              <p:cNvPr id="8" name="İçerik Yer Tutucus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98966"/>
                <a:ext cx="5859955" cy="2469823"/>
              </a:xfrm>
              <a:prstGeom prst="rect">
                <a:avLst/>
              </a:prstGeom>
              <a:blipFill>
                <a:blip r:embed="rId5"/>
                <a:stretch>
                  <a:fillRect l="-1041" t="-2716" b="-49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Düz Bağlayıcı 8"/>
          <p:cNvCxnSpPr/>
          <p:nvPr/>
        </p:nvCxnSpPr>
        <p:spPr>
          <a:xfrm>
            <a:off x="5359647" y="1828689"/>
            <a:ext cx="17571" cy="394431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İçerik Yer Tutucusu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73" y="3271898"/>
            <a:ext cx="3230917" cy="2442835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18" y="3233405"/>
            <a:ext cx="3297910" cy="2481328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9414234" y="6033438"/>
            <a:ext cx="257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Bellot-Rubio</a:t>
            </a:r>
            <a:r>
              <a:rPr lang="tr-TR" dirty="0" smtClean="0"/>
              <a:t> et al., 2000)</a:t>
            </a:r>
            <a:endParaRPr lang="tr-TR" dirty="0"/>
          </a:p>
        </p:txBody>
      </p:sp>
      <p:cxnSp>
        <p:nvCxnSpPr>
          <p:cNvPr id="23" name="Düz Ok Bağlayıcısı 22"/>
          <p:cNvCxnSpPr/>
          <p:nvPr/>
        </p:nvCxnSpPr>
        <p:spPr>
          <a:xfrm flipV="1">
            <a:off x="9230664" y="2606723"/>
            <a:ext cx="186290" cy="1501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Resi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endParaRPr lang="tr-T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İçerik Yer Tutucusu 2"/>
              <p:cNvSpPr>
                <a:spLocks noGrp="1"/>
              </p:cNvSpPr>
              <p:nvPr>
                <p:ph idx="1"/>
              </p:nvPr>
            </p:nvSpPr>
            <p:spPr>
              <a:xfrm>
                <a:off x="793423" y="1769063"/>
                <a:ext cx="3778577" cy="4822709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tr-T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tr-TR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tr-TR" b="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tr-TR" b="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tr-TR" dirty="0" smtClean="0"/>
              </a:p>
              <a:p>
                <a:pPr marL="0" indent="0">
                  <a:buNone/>
                </a:pPr>
                <a:endParaRPr lang="tr-TR" b="1" dirty="0" smtClean="0"/>
              </a:p>
              <a:p>
                <a:pPr marL="0" indent="0">
                  <a:buNone/>
                </a:pPr>
                <a:endParaRPr lang="tr-TR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tr-TR" b="0" i="1" baseline="-25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tr-TR" b="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tr-TR" b="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tr-TR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tr-TR" dirty="0" smtClean="0"/>
              </a:p>
              <a:p>
                <a:pPr marL="0" lvl="0" indent="0">
                  <a:buNone/>
                </a:pPr>
                <a:endParaRPr lang="tr-TR" sz="20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tr-TR" sz="2000" dirty="0" err="1" smtClean="0">
                    <a:solidFill>
                      <a:prstClr val="black"/>
                    </a:solidFill>
                  </a:rPr>
                  <a:t>Mass</a:t>
                </a:r>
                <a:r>
                  <a:rPr lang="tr-TR" sz="2000" dirty="0" smtClean="0">
                    <a:solidFill>
                      <a:prstClr val="black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tr-TR" sz="2000" b="1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tr-TR" sz="2000" dirty="0" err="1" smtClean="0">
                    <a:solidFill>
                      <a:prstClr val="black"/>
                    </a:solidFill>
                  </a:rPr>
                  <a:t>Velocity</a:t>
                </a:r>
                <a:r>
                  <a:rPr lang="tr-TR" sz="2000" dirty="0" smtClean="0">
                    <a:solidFill>
                      <a:prstClr val="black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tr-TR" sz="2000" b="1" i="1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tr-TR" sz="2000" b="1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endParaRPr lang="tr-TR" dirty="0"/>
              </a:p>
            </p:txBody>
          </p:sp>
        </mc:Choice>
        <mc:Fallback>
          <p:sp>
            <p:nvSpPr>
              <p:cNvPr id="3" name="İçerik Yer Tutucus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3423" y="1769063"/>
                <a:ext cx="3778577" cy="4822709"/>
              </a:xfrm>
              <a:blipFill>
                <a:blip r:embed="rId2"/>
                <a:stretch>
                  <a:fillRect l="-161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Düz Bağlayıcı 3"/>
          <p:cNvCxnSpPr/>
          <p:nvPr/>
        </p:nvCxnSpPr>
        <p:spPr>
          <a:xfrm>
            <a:off x="793423" y="1379492"/>
            <a:ext cx="8118565" cy="398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F6A72-455E-4FA6-AD5F-1F921388BB6D}" type="slidenum">
              <a:rPr lang="tr-TR" smtClean="0"/>
              <a:t>17</a:t>
            </a:fld>
            <a:endParaRPr lang="tr-TR"/>
          </a:p>
        </p:txBody>
      </p:sp>
      <p:cxnSp>
        <p:nvCxnSpPr>
          <p:cNvPr id="9" name="Düz Bağlayıcı 8"/>
          <p:cNvCxnSpPr/>
          <p:nvPr/>
        </p:nvCxnSpPr>
        <p:spPr>
          <a:xfrm>
            <a:off x="5359647" y="1828689"/>
            <a:ext cx="17571" cy="394431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43" y="1828689"/>
            <a:ext cx="6346314" cy="2467149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607" y="1833853"/>
            <a:ext cx="2191375" cy="436507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11" y="2354337"/>
            <a:ext cx="7755846" cy="4080017"/>
          </a:xfrm>
          <a:prstGeom prst="rect">
            <a:avLst/>
          </a:prstGeom>
        </p:spPr>
      </p:pic>
      <p:sp>
        <p:nvSpPr>
          <p:cNvPr id="19" name="İçerik Yer Tutucusu 2"/>
          <p:cNvSpPr txBox="1">
            <a:spLocks/>
          </p:cNvSpPr>
          <p:nvPr/>
        </p:nvSpPr>
        <p:spPr>
          <a:xfrm>
            <a:off x="7608473" y="6120927"/>
            <a:ext cx="4292275" cy="470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800" i="1" dirty="0" smtClean="0"/>
              <a:t>(https</a:t>
            </a:r>
            <a:r>
              <a:rPr lang="tr-TR" sz="1800" i="1" dirty="0"/>
              <a:t>://tammojan.github.io/meteormap</a:t>
            </a:r>
            <a:r>
              <a:rPr lang="tr-TR" sz="1800" i="1" dirty="0" smtClean="0"/>
              <a:t>/</a:t>
            </a:r>
            <a:r>
              <a:rPr lang="tr-TR" sz="1800" i="1" dirty="0"/>
              <a:t>)</a:t>
            </a:r>
            <a:endParaRPr lang="tr-TR" sz="1800" i="1" dirty="0" smtClean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0636" cy="1325563"/>
          </a:xfrm>
        </p:spPr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Probability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</a:t>
            </a:r>
            <a:endParaRPr lang="tr-TR" dirty="0"/>
          </a:p>
        </p:txBody>
      </p:sp>
      <p:cxnSp>
        <p:nvCxnSpPr>
          <p:cNvPr id="4" name="Düz Bağlayıcı 3"/>
          <p:cNvCxnSpPr/>
          <p:nvPr/>
        </p:nvCxnSpPr>
        <p:spPr>
          <a:xfrm>
            <a:off x="838199" y="1651386"/>
            <a:ext cx="10943175" cy="1364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İçerik Yer Tutucusu 2"/>
          <p:cNvSpPr>
            <a:spLocks noGrp="1"/>
          </p:cNvSpPr>
          <p:nvPr>
            <p:ph idx="1"/>
          </p:nvPr>
        </p:nvSpPr>
        <p:spPr>
          <a:xfrm>
            <a:off x="9444534" y="5954873"/>
            <a:ext cx="2441812" cy="444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800" i="1" dirty="0" smtClean="0"/>
              <a:t>(</a:t>
            </a:r>
            <a:r>
              <a:rPr lang="tr-TR" sz="1800" i="1" dirty="0" err="1" smtClean="0"/>
              <a:t>Madiedo</a:t>
            </a:r>
            <a:r>
              <a:rPr lang="tr-TR" sz="1800" i="1" dirty="0" smtClean="0"/>
              <a:t> et al., 2015a)</a:t>
            </a:r>
            <a:endParaRPr lang="tr-TR" sz="1800" i="1" dirty="0"/>
          </a:p>
        </p:txBody>
      </p:sp>
      <p:sp>
        <p:nvSpPr>
          <p:cNvPr id="12" name="Slayt Numarası Yer Tutucus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F6A72-455E-4FA6-AD5F-1F921388BB6D}" type="slidenum">
              <a:rPr lang="tr-TR" smtClean="0"/>
              <a:t>18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01" y="1904521"/>
            <a:ext cx="3340164" cy="922940"/>
          </a:xfrm>
          <a:prstGeom prst="rect">
            <a:avLst/>
          </a:prstGeom>
        </p:spPr>
      </p:pic>
      <p:sp>
        <p:nvSpPr>
          <p:cNvPr id="14" name="Yuvarlatılmış Dikdörtgen 13"/>
          <p:cNvSpPr/>
          <p:nvPr/>
        </p:nvSpPr>
        <p:spPr>
          <a:xfrm>
            <a:off x="3169863" y="4139379"/>
            <a:ext cx="8830101" cy="166502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48" y="4367613"/>
            <a:ext cx="8061960" cy="118872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04" y="2898026"/>
            <a:ext cx="8408571" cy="1127236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4" y="4699229"/>
            <a:ext cx="2543033" cy="63176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71424" y="1825625"/>
            <a:ext cx="6470737" cy="435133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İSTEK Belde </a:t>
            </a:r>
            <a:r>
              <a:rPr lang="tr-TR" dirty="0" err="1" smtClean="0">
                <a:solidFill>
                  <a:srgbClr val="002060"/>
                </a:solidFill>
              </a:rPr>
              <a:t>Observatory</a:t>
            </a:r>
            <a:endParaRPr lang="tr-T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sz="2400" dirty="0" err="1">
                <a:solidFill>
                  <a:srgbClr val="002060"/>
                </a:solidFill>
              </a:rPr>
              <a:t>Meade</a:t>
            </a:r>
            <a:r>
              <a:rPr lang="tr-TR" sz="2400" dirty="0">
                <a:solidFill>
                  <a:srgbClr val="002060"/>
                </a:solidFill>
              </a:rPr>
              <a:t> LX600 16’’ </a:t>
            </a:r>
            <a:r>
              <a:rPr lang="tr-TR" sz="2400" dirty="0" smtClean="0">
                <a:solidFill>
                  <a:srgbClr val="002060"/>
                </a:solidFill>
              </a:rPr>
              <a:t>f/8, </a:t>
            </a:r>
            <a:r>
              <a:rPr lang="tr-TR" sz="2400" dirty="0" err="1">
                <a:solidFill>
                  <a:srgbClr val="002060"/>
                </a:solidFill>
              </a:rPr>
              <a:t>Celestron</a:t>
            </a:r>
            <a:r>
              <a:rPr lang="tr-TR" sz="2400" dirty="0">
                <a:solidFill>
                  <a:srgbClr val="002060"/>
                </a:solidFill>
              </a:rPr>
              <a:t> </a:t>
            </a:r>
            <a:r>
              <a:rPr lang="tr-TR" sz="2400" dirty="0" err="1">
                <a:solidFill>
                  <a:srgbClr val="002060"/>
                </a:solidFill>
              </a:rPr>
              <a:t>Skyriss</a:t>
            </a:r>
            <a:r>
              <a:rPr lang="tr-TR" sz="2400" dirty="0">
                <a:solidFill>
                  <a:srgbClr val="002060"/>
                </a:solidFill>
              </a:rPr>
              <a:t> 274M</a:t>
            </a:r>
          </a:p>
          <a:p>
            <a:pPr marL="0" indent="0">
              <a:buNone/>
            </a:pPr>
            <a:endParaRPr lang="tr-TR" dirty="0" smtClean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Ege </a:t>
            </a:r>
            <a:r>
              <a:rPr lang="tr-TR" dirty="0" err="1" smtClean="0">
                <a:solidFill>
                  <a:srgbClr val="002060"/>
                </a:solidFill>
              </a:rPr>
              <a:t>University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Observatory</a:t>
            </a:r>
            <a:endParaRPr lang="tr-T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sz="2400" dirty="0" err="1" smtClean="0">
                <a:solidFill>
                  <a:srgbClr val="002060"/>
                </a:solidFill>
              </a:rPr>
              <a:t>Meade</a:t>
            </a:r>
            <a:r>
              <a:rPr lang="tr-TR" sz="2400" dirty="0" smtClean="0">
                <a:solidFill>
                  <a:srgbClr val="002060"/>
                </a:solidFill>
              </a:rPr>
              <a:t> </a:t>
            </a:r>
            <a:r>
              <a:rPr lang="tr-TR" sz="2400" dirty="0">
                <a:solidFill>
                  <a:srgbClr val="002060"/>
                </a:solidFill>
              </a:rPr>
              <a:t>LX 200 GPS 16’’ </a:t>
            </a:r>
            <a:r>
              <a:rPr lang="tr-TR" sz="2400" dirty="0" smtClean="0">
                <a:solidFill>
                  <a:srgbClr val="002060"/>
                </a:solidFill>
              </a:rPr>
              <a:t>, QHY5III M </a:t>
            </a:r>
            <a:r>
              <a:rPr lang="tr-TR" sz="2400" dirty="0" err="1" smtClean="0">
                <a:solidFill>
                  <a:srgbClr val="002060"/>
                </a:solidFill>
              </a:rPr>
              <a:t>camera</a:t>
            </a:r>
            <a:endParaRPr lang="tr-TR" sz="2400" dirty="0" smtClean="0">
              <a:solidFill>
                <a:srgbClr val="002060"/>
              </a:solidFill>
            </a:endParaRPr>
          </a:p>
          <a:p>
            <a:endParaRPr lang="tr-TR" dirty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TÜBİTAK </a:t>
            </a:r>
            <a:r>
              <a:rPr lang="tr-TR" dirty="0" err="1" smtClean="0">
                <a:solidFill>
                  <a:srgbClr val="002060"/>
                </a:solidFill>
              </a:rPr>
              <a:t>National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Observatory</a:t>
            </a:r>
            <a:r>
              <a:rPr lang="tr-TR" dirty="0" smtClean="0">
                <a:solidFill>
                  <a:srgbClr val="002060"/>
                </a:solidFill>
              </a:rPr>
              <a:t> (TUG)</a:t>
            </a:r>
          </a:p>
          <a:p>
            <a:pPr marL="0" indent="0">
              <a:buNone/>
            </a:pP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sz="2400" dirty="0">
                <a:solidFill>
                  <a:srgbClr val="002060"/>
                </a:solidFill>
              </a:rPr>
              <a:t>ACE RC1.0 </a:t>
            </a:r>
            <a:r>
              <a:rPr lang="tr-TR" sz="2400" dirty="0" err="1">
                <a:solidFill>
                  <a:srgbClr val="002060"/>
                </a:solidFill>
              </a:rPr>
              <a:t>Ritchey-Chretien</a:t>
            </a:r>
            <a:r>
              <a:rPr lang="tr-TR" sz="2400" dirty="0">
                <a:solidFill>
                  <a:srgbClr val="002060"/>
                </a:solidFill>
              </a:rPr>
              <a:t> 100cm</a:t>
            </a:r>
          </a:p>
          <a:p>
            <a:pPr marL="0" indent="0">
              <a:buNone/>
            </a:pP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65125"/>
            <a:ext cx="10830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(2016-2024)</a:t>
            </a:r>
            <a:endParaRPr lang="tr-TR" dirty="0"/>
          </a:p>
        </p:txBody>
      </p:sp>
      <p:cxnSp>
        <p:nvCxnSpPr>
          <p:cNvPr id="5" name="Düz Bağlayıcı 4"/>
          <p:cNvCxnSpPr/>
          <p:nvPr/>
        </p:nvCxnSpPr>
        <p:spPr>
          <a:xfrm>
            <a:off x="838199" y="1651386"/>
            <a:ext cx="8903962" cy="3930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7940" y="4050773"/>
            <a:ext cx="3290747" cy="1851045"/>
          </a:xfrm>
          <a:prstGeom prst="rect">
            <a:avLst/>
          </a:prstGeom>
        </p:spPr>
      </p:pic>
      <p:pic>
        <p:nvPicPr>
          <p:cNvPr id="8" name="İçerik Yer Tutucusu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5429" y="2849739"/>
            <a:ext cx="4681659" cy="2633432"/>
          </a:xfrm>
          <a:prstGeom prst="rect">
            <a:avLst/>
          </a:prstGeom>
        </p:spPr>
      </p:pic>
      <p:pic>
        <p:nvPicPr>
          <p:cNvPr id="10" name="Picture 2" descr="C:\Users\mert\Desktop\tezönerisi\TezÖneriSunum\sunumfoto\20171106_082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87" y="118724"/>
            <a:ext cx="1739419" cy="30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evolution_of_the_moon_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9934" y="-1551090"/>
            <a:ext cx="13409119" cy="7542458"/>
          </a:xfr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 smtClean="0">
                <a:solidFill>
                  <a:schemeClr val="bg1">
                    <a:lumMod val="65000"/>
                  </a:schemeClr>
                </a:solidFill>
              </a:rPr>
              <a:t>Lunar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bg1">
                    <a:lumMod val="65000"/>
                  </a:schemeClr>
                </a:solidFill>
              </a:rPr>
              <a:t>Impact</a:t>
            </a:r>
            <a:r>
              <a:rPr lang="tr-TR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bg1">
                    <a:lumMod val="65000"/>
                  </a:schemeClr>
                </a:solidFill>
              </a:rPr>
              <a:t>Flashes</a:t>
            </a:r>
            <a:endParaRPr lang="tr-TR" b="1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İçerik Yer Tutucusu 2"/>
              <p:cNvSpPr txBox="1">
                <a:spLocks/>
              </p:cNvSpPr>
              <p:nvPr/>
            </p:nvSpPr>
            <p:spPr>
              <a:xfrm>
                <a:off x="3335746" y="5974557"/>
                <a:ext cx="4579961" cy="9721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5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5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sz="540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tr-TR" sz="5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5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sz="5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tr-TR" sz="5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tr-TR" sz="54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tr-TR" sz="5400" dirty="0"/>
              </a:p>
            </p:txBody>
          </p:sp>
        </mc:Choice>
        <mc:Fallback xmlns="">
          <p:sp>
            <p:nvSpPr>
              <p:cNvPr id="8" name="İçerik Yer Tutucus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746" y="5974557"/>
                <a:ext cx="4579961" cy="9721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83EC-0C9F-463B-BCD8-1DFCE63B93F6}" type="slidenum">
              <a:rPr lang="tr-TR" smtClean="0"/>
              <a:t>2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64" y="186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0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936673" cy="1089602"/>
          </a:xfrm>
        </p:spPr>
        <p:txBody>
          <a:bodyPr/>
          <a:lstStyle/>
          <a:p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55049" y="1454727"/>
            <a:ext cx="3415145" cy="1453803"/>
          </a:xfrm>
        </p:spPr>
        <p:txBody>
          <a:bodyPr>
            <a:normAutofit lnSpcReduction="10000"/>
          </a:bodyPr>
          <a:lstStyle/>
          <a:p>
            <a:r>
              <a:rPr lang="tr-TR" dirty="0"/>
              <a:t>04:19:30.866 (UT)</a:t>
            </a:r>
          </a:p>
          <a:p>
            <a:r>
              <a:rPr lang="tr-TR" dirty="0" err="1" smtClean="0"/>
              <a:t>Longitude</a:t>
            </a:r>
            <a:r>
              <a:rPr lang="tr-TR" dirty="0" smtClean="0"/>
              <a:t> 82.9 E</a:t>
            </a:r>
          </a:p>
          <a:p>
            <a:r>
              <a:rPr lang="tr-TR" dirty="0" err="1" smtClean="0"/>
              <a:t>Latitude</a:t>
            </a:r>
            <a:r>
              <a:rPr lang="tr-TR" dirty="0" smtClean="0"/>
              <a:t> 8.3 N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870369"/>
            <a:ext cx="4477375" cy="28075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İçerik Yer Tutucusu 2"/>
              <p:cNvSpPr txBox="1">
                <a:spLocks/>
              </p:cNvSpPr>
              <p:nvPr/>
            </p:nvSpPr>
            <p:spPr>
              <a:xfrm>
                <a:off x="3594721" y="6103967"/>
                <a:ext cx="1720854" cy="5739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4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tr-TR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4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tr-TR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</m:oMath>
                  </m:oMathPara>
                </a14:m>
                <a:endParaRPr lang="tr-TR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İçerik Yer Tutucus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721" y="6103967"/>
                <a:ext cx="1720854" cy="5739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6" y="3870369"/>
            <a:ext cx="4483749" cy="28075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İçerik Yer Tutucusu 2"/>
              <p:cNvSpPr txBox="1">
                <a:spLocks/>
              </p:cNvSpPr>
              <p:nvPr/>
            </p:nvSpPr>
            <p:spPr>
              <a:xfrm>
                <a:off x="9472471" y="6098079"/>
                <a:ext cx="1881329" cy="5600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4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tr-TR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40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tr-TR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48</m:t>
                      </m:r>
                    </m:oMath>
                  </m:oMathPara>
                </a14:m>
                <a:endParaRPr lang="tr-TR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İçerik Yer Tutucus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471" y="6098079"/>
                <a:ext cx="1881329" cy="5600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İçerik Yer Tutucusu 2"/>
          <p:cNvSpPr txBox="1">
            <a:spLocks/>
          </p:cNvSpPr>
          <p:nvPr/>
        </p:nvSpPr>
        <p:spPr>
          <a:xfrm>
            <a:off x="7129629" y="1454727"/>
            <a:ext cx="3415145" cy="14538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/>
              <a:t>04:20:04.400 (UT)</a:t>
            </a:r>
          </a:p>
          <a:p>
            <a:r>
              <a:rPr lang="tr-TR" dirty="0" err="1" smtClean="0"/>
              <a:t>Longitude</a:t>
            </a:r>
            <a:r>
              <a:rPr lang="tr-TR" dirty="0" smtClean="0"/>
              <a:t> 33.8 E</a:t>
            </a:r>
          </a:p>
          <a:p>
            <a:r>
              <a:rPr lang="tr-TR" dirty="0" err="1" smtClean="0"/>
              <a:t>Latitude</a:t>
            </a:r>
            <a:r>
              <a:rPr lang="tr-TR" dirty="0" smtClean="0"/>
              <a:t> 16.4 N</a:t>
            </a:r>
            <a:endParaRPr lang="tr-TR" dirty="0" smtClean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11" y="2908530"/>
            <a:ext cx="2221839" cy="117363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09" y="2913457"/>
            <a:ext cx="2266326" cy="11736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Metin kutusu 12"/>
              <p:cNvSpPr txBox="1"/>
              <p:nvPr/>
            </p:nvSpPr>
            <p:spPr>
              <a:xfrm>
                <a:off x="732147" y="2852918"/>
                <a:ext cx="3316406" cy="1004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r-TR" sz="2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(1)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tr-TR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96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tr-T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tr-TR" sz="2800" dirty="0"/>
                  <a:t> </a:t>
                </a:r>
                <a:r>
                  <a:rPr lang="tr-TR" sz="2800" dirty="0" smtClean="0"/>
                  <a:t>J</a:t>
                </a:r>
              </a:p>
              <a:p>
                <a:r>
                  <a:rPr lang="tr-TR" sz="2800" dirty="0" smtClean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sz="28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tr-TR" sz="2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533</m:t>
                    </m:r>
                    <m:r>
                      <a:rPr lang="tr-TR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tr-TR" sz="2800" dirty="0" smtClean="0"/>
                  <a:t>s</a:t>
                </a:r>
                <a:endParaRPr lang="tr-TR" sz="2800" dirty="0"/>
              </a:p>
            </p:txBody>
          </p:sp>
        </mc:Choice>
        <mc:Fallback>
          <p:sp>
            <p:nvSpPr>
              <p:cNvPr id="13" name="Metin kutusu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47" y="2852918"/>
                <a:ext cx="3316406" cy="1004249"/>
              </a:xfrm>
              <a:prstGeom prst="rect">
                <a:avLst/>
              </a:prstGeom>
              <a:blipFill>
                <a:blip r:embed="rId8"/>
                <a:stretch>
                  <a:fillRect t="-4848" b="-1636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Metin kutusu 13"/>
              <p:cNvSpPr txBox="1"/>
              <p:nvPr/>
            </p:nvSpPr>
            <p:spPr>
              <a:xfrm>
                <a:off x="6455403" y="2861193"/>
                <a:ext cx="3316406" cy="1004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8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tr-T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nor/>
                        </m:rPr>
                        <a:rPr lang="tr-TR" sz="2800" dirty="0"/>
                        <m:t> </m:t>
                      </m:r>
                      <m:r>
                        <m:rPr>
                          <m:nor/>
                        </m:rPr>
                        <a:rPr lang="tr-TR" sz="2800" dirty="0"/>
                        <m:t>J</m:t>
                      </m:r>
                    </m:oMath>
                  </m:oMathPara>
                </a14:m>
                <a:endParaRPr lang="tr-TR" sz="2800" dirty="0" smtClean="0"/>
              </a:p>
              <a:p>
                <a:r>
                  <a:rPr lang="tr-TR" sz="2800" dirty="0" smtClean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tr-TR" sz="28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tr-TR" sz="2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466</m:t>
                    </m:r>
                  </m:oMath>
                </a14:m>
                <a:r>
                  <a:rPr lang="tr-TR" sz="2800" dirty="0"/>
                  <a:t> s</a:t>
                </a:r>
              </a:p>
            </p:txBody>
          </p:sp>
        </mc:Choice>
        <mc:Fallback>
          <p:sp>
            <p:nvSpPr>
              <p:cNvPr id="14" name="Metin kutusu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403" y="2861193"/>
                <a:ext cx="3316406" cy="1004249"/>
              </a:xfrm>
              <a:prstGeom prst="rect">
                <a:avLst/>
              </a:prstGeom>
              <a:blipFill>
                <a:blip r:embed="rId9"/>
                <a:stretch>
                  <a:fillRect b="-1636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Düz Bağlayıcı 14"/>
          <p:cNvCxnSpPr/>
          <p:nvPr/>
        </p:nvCxnSpPr>
        <p:spPr>
          <a:xfrm>
            <a:off x="838199" y="1257129"/>
            <a:ext cx="8804565" cy="1920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Resi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07467" y="558839"/>
            <a:ext cx="10515600" cy="1325563"/>
          </a:xfrm>
        </p:spPr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</a:rPr>
              <a:t>Comparison</a:t>
            </a:r>
            <a:r>
              <a:rPr lang="tr-TR" b="1" dirty="0" smtClean="0">
                <a:solidFill>
                  <a:srgbClr val="002060"/>
                </a:solidFill>
              </a:rPr>
              <a:t> Visual </a:t>
            </a:r>
            <a:r>
              <a:rPr lang="tr-TR" b="1" dirty="0" err="1" smtClean="0">
                <a:solidFill>
                  <a:srgbClr val="002060"/>
                </a:solidFill>
              </a:rPr>
              <a:t>Mag</a:t>
            </a:r>
            <a:r>
              <a:rPr lang="tr-TR" b="1" dirty="0" smtClean="0">
                <a:solidFill>
                  <a:srgbClr val="002060"/>
                </a:solidFill>
              </a:rPr>
              <a:t> - Dur. Time</a:t>
            </a:r>
            <a:endParaRPr lang="tr-TR" b="1" dirty="0">
              <a:solidFill>
                <a:srgbClr val="00206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8" y="2438400"/>
            <a:ext cx="4829396" cy="2842218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94" y="2438400"/>
            <a:ext cx="6819934" cy="4169585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07467" y="2069068"/>
            <a:ext cx="15492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dirty="0" err="1" smtClean="0"/>
              <a:t>All</a:t>
            </a:r>
            <a:r>
              <a:rPr lang="tr-TR" dirty="0" smtClean="0"/>
              <a:t> Data</a:t>
            </a:r>
            <a:endParaRPr lang="tr-TR" dirty="0"/>
          </a:p>
        </p:txBody>
      </p:sp>
      <p:cxnSp>
        <p:nvCxnSpPr>
          <p:cNvPr id="7" name="Düz Bağlayıcı 6"/>
          <p:cNvCxnSpPr/>
          <p:nvPr/>
        </p:nvCxnSpPr>
        <p:spPr>
          <a:xfrm>
            <a:off x="407467" y="1589639"/>
            <a:ext cx="8804565" cy="1920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83EC-0C9F-463B-BCD8-1DFCE63B93F6}" type="slidenum">
              <a:rPr lang="tr-TR" smtClean="0"/>
              <a:t>22</a:t>
            </a:fld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374076" y="3414937"/>
            <a:ext cx="4037777" cy="653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Probability</a:t>
            </a:r>
            <a:r>
              <a:rPr lang="tr-TR" dirty="0" smtClean="0"/>
              <a:t> of </a:t>
            </a:r>
            <a:r>
              <a:rPr lang="tr-TR" dirty="0" err="1" smtClean="0"/>
              <a:t>Geminids</a:t>
            </a:r>
            <a:r>
              <a:rPr lang="tr-TR" dirty="0" smtClean="0"/>
              <a:t>; </a:t>
            </a:r>
            <a:endParaRPr lang="tr-TR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tr-TR" dirty="0"/>
          </a:p>
        </p:txBody>
      </p:sp>
      <p:cxnSp>
        <p:nvCxnSpPr>
          <p:cNvPr id="8" name="Düz Bağlayıcı 7"/>
          <p:cNvCxnSpPr/>
          <p:nvPr/>
        </p:nvCxnSpPr>
        <p:spPr>
          <a:xfrm flipV="1">
            <a:off x="838199" y="1336434"/>
            <a:ext cx="8360392" cy="105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51" y="3252968"/>
            <a:ext cx="1728015" cy="691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İçerik Yer Tutucusu 2"/>
              <p:cNvSpPr txBox="1">
                <a:spLocks/>
              </p:cNvSpPr>
              <p:nvPr/>
            </p:nvSpPr>
            <p:spPr>
              <a:xfrm>
                <a:off x="627797" y="1541545"/>
                <a:ext cx="9894627" cy="16656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tr-T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tr-TR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tr-TR" dirty="0"/>
                  <a:t>= </a:t>
                </a:r>
                <a14:m>
                  <m:oMath xmlns:m="http://schemas.openxmlformats.org/officeDocument/2006/math">
                    <m:r>
                      <a:rPr lang="tr-TR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tr-TR" i="1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tr-TR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tr-TR" dirty="0">
                    <a:ea typeface="Times New Roman" panose="02020603050405020304" pitchFamily="18" charset="0"/>
                  </a:rPr>
                  <a:t>	</a:t>
                </a:r>
                <a:r>
                  <a:rPr lang="tr-TR" dirty="0" smtClean="0"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(1)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tr-T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,8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tr-T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tr-T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tr-TR" dirty="0"/>
                  <a:t> </a:t>
                </a:r>
                <a:r>
                  <a:rPr lang="tr-TR" dirty="0" smtClean="0"/>
                  <a:t>J	</a:t>
                </a:r>
                <a:r>
                  <a:rPr lang="tr-TR" dirty="0"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tr-T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tr-TR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tr-T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,17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tr-T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tr-T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tr-TR" dirty="0"/>
                  <a:t> </a:t>
                </a:r>
                <a:r>
                  <a:rPr lang="tr-TR" dirty="0" smtClean="0"/>
                  <a:t>J</a:t>
                </a:r>
                <a:endParaRPr lang="tr-TR" dirty="0"/>
              </a:p>
            </p:txBody>
          </p:sp>
        </mc:Choice>
        <mc:Fallback xmlns="">
          <p:sp>
            <p:nvSpPr>
              <p:cNvPr id="11" name="İçerik Yer Tutucus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97" y="1541545"/>
                <a:ext cx="9894627" cy="1665680"/>
              </a:xfrm>
              <a:prstGeom prst="rect">
                <a:avLst/>
              </a:prstGeom>
              <a:blipFill>
                <a:blip r:embed="rId3"/>
                <a:stretch>
                  <a:fillRect b="-1832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Yuvarlatılmış Dikdörtgen 11"/>
          <p:cNvSpPr/>
          <p:nvPr/>
        </p:nvSpPr>
        <p:spPr>
          <a:xfrm>
            <a:off x="4449170" y="1487606"/>
            <a:ext cx="2565775" cy="66165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Metin kutusu 12"/>
              <p:cNvSpPr txBox="1"/>
              <p:nvPr/>
            </p:nvSpPr>
            <p:spPr>
              <a:xfrm>
                <a:off x="3314525" y="4635231"/>
                <a:ext cx="2116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tr-TR" i="1">
                              <a:latin typeface="Cambria Math" panose="02040503050406030204" pitchFamily="18" charset="0"/>
                            </a:rPr>
                            <m:t>𝐺𝑒𝑚</m:t>
                          </m:r>
                        </m:sub>
                      </m:sSub>
                      <m:r>
                        <a:rPr lang="tr-TR" i="1">
                          <a:latin typeface="Cambria Math" panose="02040503050406030204" pitchFamily="18" charset="0"/>
                        </a:rPr>
                        <m:t>=35 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13" name="Metin kutusu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525" y="4635231"/>
                <a:ext cx="211689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Resi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5" y="4289530"/>
            <a:ext cx="2458379" cy="956036"/>
          </a:xfrm>
          <a:prstGeom prst="rect">
            <a:avLst/>
          </a:prstGeom>
        </p:spPr>
      </p:pic>
      <p:sp>
        <p:nvSpPr>
          <p:cNvPr id="21" name="Yuvarlatılmış Dikdörtgen 20"/>
          <p:cNvSpPr/>
          <p:nvPr/>
        </p:nvSpPr>
        <p:spPr>
          <a:xfrm>
            <a:off x="592182" y="4400860"/>
            <a:ext cx="2565775" cy="66165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Yuvarlatılmış Dikdörtgen 21"/>
          <p:cNvSpPr/>
          <p:nvPr/>
        </p:nvSpPr>
        <p:spPr>
          <a:xfrm>
            <a:off x="792340" y="5245566"/>
            <a:ext cx="2027831" cy="135874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Metin kutusu 22"/>
              <p:cNvSpPr txBox="1"/>
              <p:nvPr/>
            </p:nvSpPr>
            <p:spPr>
              <a:xfrm>
                <a:off x="466499" y="5342071"/>
                <a:ext cx="267951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tr-T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1,6 </m:t>
                      </m:r>
                      <m:r>
                        <m:rPr>
                          <m:sty m:val="p"/>
                        </m:rPr>
                        <a:rPr lang="tr-TR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tr-TR" sz="2400" b="0" dirty="0" smtClean="0">
                  <a:solidFill>
                    <a:schemeClr val="tx1"/>
                  </a:solidFill>
                </a:endParaRPr>
              </a:p>
              <a:p>
                <a:endParaRPr lang="tr-TR" sz="2400" b="0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tr-T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1,</m:t>
                      </m:r>
                      <m:r>
                        <a:rPr lang="tr-TR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tr-TR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tr-TR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tr-T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Metin kutusu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9" y="5342071"/>
                <a:ext cx="2679511" cy="1200329"/>
              </a:xfrm>
              <a:prstGeom prst="rect">
                <a:avLst/>
              </a:prstGeom>
              <a:blipFill>
                <a:blip r:embed="rId8"/>
                <a:stretch>
                  <a:fillRect b="-609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Yuvarlatılmış Dikdörtgen 26"/>
          <p:cNvSpPr/>
          <p:nvPr/>
        </p:nvSpPr>
        <p:spPr>
          <a:xfrm>
            <a:off x="2207369" y="2527194"/>
            <a:ext cx="7000458" cy="61446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21" y="3325676"/>
            <a:ext cx="5867865" cy="3484516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/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838199" y="1336434"/>
            <a:ext cx="8360392" cy="105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31" y="1690688"/>
            <a:ext cx="3716560" cy="44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6482350"/>
          </a:xfrm>
        </p:spPr>
        <p:txBody>
          <a:bodyPr>
            <a:normAutofit/>
          </a:bodyPr>
          <a:lstStyle/>
          <a:p>
            <a:r>
              <a:rPr lang="tr-TR" dirty="0" err="1" smtClean="0">
                <a:solidFill>
                  <a:srgbClr val="002060"/>
                </a:solidFill>
              </a:rPr>
              <a:t>Siesmic</a:t>
            </a:r>
            <a:r>
              <a:rPr lang="tr-TR" dirty="0" smtClean="0">
                <a:solidFill>
                  <a:srgbClr val="002060"/>
                </a:solidFill>
              </a:rPr>
              <a:t> Data</a:t>
            </a:r>
            <a:r>
              <a:rPr lang="tr-TR" sz="1800" dirty="0" smtClean="0">
                <a:solidFill>
                  <a:srgbClr val="002060"/>
                </a:solidFill>
              </a:rPr>
              <a:t>      (</a:t>
            </a:r>
            <a:r>
              <a:rPr lang="tr-TR" sz="1800" dirty="0" err="1" smtClean="0">
                <a:solidFill>
                  <a:srgbClr val="002060"/>
                </a:solidFill>
              </a:rPr>
              <a:t>Nunn</a:t>
            </a:r>
            <a:r>
              <a:rPr lang="tr-TR" sz="1800" dirty="0" smtClean="0">
                <a:solidFill>
                  <a:srgbClr val="002060"/>
                </a:solidFill>
              </a:rPr>
              <a:t> et al., 2020).</a:t>
            </a:r>
          </a:p>
          <a:p>
            <a:endParaRPr lang="tr-TR" sz="1800" dirty="0">
              <a:solidFill>
                <a:srgbClr val="002060"/>
              </a:solidFill>
            </a:endParaRPr>
          </a:p>
          <a:p>
            <a:endParaRPr lang="tr-TR" sz="1800" dirty="0" smtClean="0">
              <a:solidFill>
                <a:srgbClr val="002060"/>
              </a:solidFill>
            </a:endParaRPr>
          </a:p>
          <a:p>
            <a:endParaRPr lang="tr-TR" sz="1800" dirty="0">
              <a:solidFill>
                <a:srgbClr val="002060"/>
              </a:solidFill>
            </a:endParaRPr>
          </a:p>
          <a:p>
            <a:endParaRPr lang="tr-TR" sz="1800" dirty="0" smtClean="0">
              <a:solidFill>
                <a:srgbClr val="002060"/>
              </a:solidFill>
            </a:endParaRPr>
          </a:p>
          <a:p>
            <a:endParaRPr lang="tr-TR" sz="1800" dirty="0">
              <a:solidFill>
                <a:srgbClr val="002060"/>
              </a:solidFill>
            </a:endParaRPr>
          </a:p>
          <a:p>
            <a:endParaRPr lang="tr-TR" sz="1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r-TR" sz="1800" dirty="0" smtClean="0">
              <a:solidFill>
                <a:srgbClr val="002060"/>
              </a:solidFill>
            </a:endParaRPr>
          </a:p>
          <a:p>
            <a:r>
              <a:rPr lang="tr-TR" dirty="0" err="1" smtClean="0">
                <a:solidFill>
                  <a:srgbClr val="002060"/>
                </a:solidFill>
              </a:rPr>
              <a:t>Lunar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Sodium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Atmosphere</a:t>
            </a:r>
            <a:r>
              <a:rPr lang="tr-TR" dirty="0" smtClean="0">
                <a:solidFill>
                  <a:srgbClr val="002060"/>
                </a:solidFill>
              </a:rPr>
              <a:t>. </a:t>
            </a:r>
            <a:r>
              <a:rPr lang="tr-TR" sz="1800" dirty="0" smtClean="0">
                <a:solidFill>
                  <a:srgbClr val="002060"/>
                </a:solidFill>
              </a:rPr>
              <a:t>(</a:t>
            </a:r>
            <a:r>
              <a:rPr lang="tr-TR" sz="1800" dirty="0" err="1" smtClean="0">
                <a:solidFill>
                  <a:srgbClr val="002060"/>
                </a:solidFill>
              </a:rPr>
              <a:t>Hunten</a:t>
            </a:r>
            <a:r>
              <a:rPr lang="tr-TR" sz="1800" dirty="0" smtClean="0">
                <a:solidFill>
                  <a:srgbClr val="002060"/>
                </a:solidFill>
              </a:rPr>
              <a:t> et al., 1998; </a:t>
            </a:r>
            <a:r>
              <a:rPr lang="tr-TR" sz="1800" dirty="0" err="1" smtClean="0">
                <a:solidFill>
                  <a:srgbClr val="002060"/>
                </a:solidFill>
              </a:rPr>
              <a:t>Verani</a:t>
            </a:r>
            <a:r>
              <a:rPr lang="tr-TR" sz="1800" dirty="0" smtClean="0">
                <a:solidFill>
                  <a:srgbClr val="002060"/>
                </a:solidFill>
              </a:rPr>
              <a:t> et al., 1998).</a:t>
            </a:r>
            <a:endParaRPr lang="tr-T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00206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0093"/>
            <a:ext cx="9800458" cy="2588149"/>
          </a:xfrm>
          <a:prstGeom prst="rect">
            <a:avLst/>
          </a:prstGeom>
        </p:spPr>
      </p:pic>
      <p:cxnSp>
        <p:nvCxnSpPr>
          <p:cNvPr id="5" name="Düz Bağlayıcı 4"/>
          <p:cNvCxnSpPr/>
          <p:nvPr/>
        </p:nvCxnSpPr>
        <p:spPr>
          <a:xfrm flipV="1">
            <a:off x="641023" y="1514901"/>
            <a:ext cx="7969577" cy="138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F6A72-455E-4FA6-AD5F-1F921388BB6D}" type="slidenum">
              <a:rPr lang="tr-TR" smtClean="0"/>
              <a:t>3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83EC-0C9F-463B-BCD8-1DFCE63B93F6}" type="slidenum">
              <a:rPr lang="tr-TR" smtClean="0"/>
              <a:t>4</a:t>
            </a:fld>
            <a:endParaRPr lang="tr-TR" dirty="0"/>
          </a:p>
        </p:txBody>
      </p:sp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Lunar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Flashes</a:t>
            </a:r>
            <a:endParaRPr lang="tr-TR" dirty="0"/>
          </a:p>
        </p:txBody>
      </p:sp>
      <p:cxnSp>
        <p:nvCxnSpPr>
          <p:cNvPr id="7" name="Düz Bağlayıcı 6"/>
          <p:cNvCxnSpPr/>
          <p:nvPr/>
        </p:nvCxnSpPr>
        <p:spPr>
          <a:xfrm flipV="1">
            <a:off x="641023" y="1528549"/>
            <a:ext cx="6233321" cy="20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İçerik Yer Tutucusu 2"/>
          <p:cNvSpPr>
            <a:spLocks noGrp="1"/>
          </p:cNvSpPr>
          <p:nvPr>
            <p:ph idx="1"/>
          </p:nvPr>
        </p:nvSpPr>
        <p:spPr>
          <a:xfrm>
            <a:off x="243840" y="1690688"/>
            <a:ext cx="7574280" cy="5167312"/>
          </a:xfrm>
        </p:spPr>
        <p:txBody>
          <a:bodyPr>
            <a:normAutofit fontScale="92500" lnSpcReduction="20000"/>
          </a:bodyPr>
          <a:lstStyle/>
          <a:p>
            <a:r>
              <a:rPr lang="tr-TR" altLang="tr-TR" dirty="0" smtClean="0">
                <a:solidFill>
                  <a:srgbClr val="002060"/>
                </a:solidFill>
              </a:rPr>
              <a:t>(</a:t>
            </a:r>
            <a:r>
              <a:rPr lang="tr-TR" altLang="tr-TR" dirty="0" err="1" smtClean="0">
                <a:solidFill>
                  <a:srgbClr val="002060"/>
                </a:solidFill>
              </a:rPr>
              <a:t>Melosh</a:t>
            </a:r>
            <a:r>
              <a:rPr lang="tr-TR" altLang="tr-TR" dirty="0" smtClean="0">
                <a:solidFill>
                  <a:srgbClr val="002060"/>
                </a:solidFill>
              </a:rPr>
              <a:t> et al., 1993</a:t>
            </a:r>
            <a:r>
              <a:rPr lang="tr-TR" altLang="tr-TR" dirty="0">
                <a:solidFill>
                  <a:srgbClr val="002060"/>
                </a:solidFill>
              </a:rPr>
              <a:t>) </a:t>
            </a:r>
          </a:p>
          <a:p>
            <a:pPr>
              <a:buNone/>
            </a:pPr>
            <a:r>
              <a:rPr lang="tr-TR" altLang="tr-TR" dirty="0">
                <a:solidFill>
                  <a:srgbClr val="002060"/>
                </a:solidFill>
              </a:rPr>
              <a:t>		</a:t>
            </a:r>
            <a:r>
              <a:rPr lang="tr-TR" altLang="tr-TR" i="1" dirty="0" smtClean="0">
                <a:solidFill>
                  <a:srgbClr val="002060"/>
                </a:solidFill>
              </a:rPr>
              <a:t>“</a:t>
            </a:r>
            <a:r>
              <a:rPr lang="en-US" i="1" dirty="0" smtClean="0">
                <a:solidFill>
                  <a:srgbClr val="002060"/>
                </a:solidFill>
              </a:rPr>
              <a:t>a theoretical assessment of impact flash detection by using photometers</a:t>
            </a:r>
            <a:r>
              <a:rPr lang="en-US" dirty="0" smtClean="0">
                <a:solidFill>
                  <a:srgbClr val="002060"/>
                </a:solidFill>
              </a:rPr>
              <a:t>. </a:t>
            </a:r>
            <a:r>
              <a:rPr lang="tr-TR" altLang="tr-TR" i="1" dirty="0" smtClean="0">
                <a:solidFill>
                  <a:srgbClr val="002060"/>
                </a:solidFill>
              </a:rPr>
              <a:t>”</a:t>
            </a:r>
            <a:endParaRPr lang="tr-TR" altLang="tr-TR" i="1" dirty="0">
              <a:solidFill>
                <a:srgbClr val="002060"/>
              </a:solidFill>
            </a:endParaRPr>
          </a:p>
          <a:p>
            <a:pPr>
              <a:buNone/>
            </a:pPr>
            <a:endParaRPr lang="tr-TR" altLang="tr-TR" sz="1000" i="1" dirty="0">
              <a:solidFill>
                <a:srgbClr val="002060"/>
              </a:solidFill>
            </a:endParaRPr>
          </a:p>
          <a:p>
            <a:r>
              <a:rPr lang="tr-TR" altLang="tr-TR" dirty="0" smtClean="0">
                <a:solidFill>
                  <a:srgbClr val="002060"/>
                </a:solidFill>
              </a:rPr>
              <a:t>(</a:t>
            </a:r>
            <a:r>
              <a:rPr lang="tr-TR" altLang="tr-TR" dirty="0" err="1" smtClean="0">
                <a:solidFill>
                  <a:srgbClr val="002060"/>
                </a:solidFill>
              </a:rPr>
              <a:t>Ortiz</a:t>
            </a:r>
            <a:r>
              <a:rPr lang="tr-TR" altLang="tr-TR" dirty="0" smtClean="0">
                <a:solidFill>
                  <a:srgbClr val="002060"/>
                </a:solidFill>
              </a:rPr>
              <a:t> et al., 1997</a:t>
            </a:r>
            <a:r>
              <a:rPr lang="tr-TR" altLang="tr-TR" dirty="0">
                <a:solidFill>
                  <a:srgbClr val="002060"/>
                </a:solidFill>
              </a:rPr>
              <a:t>)</a:t>
            </a:r>
          </a:p>
          <a:p>
            <a:pPr>
              <a:buNone/>
            </a:pPr>
            <a:r>
              <a:rPr lang="tr-TR" altLang="tr-TR" dirty="0">
                <a:solidFill>
                  <a:srgbClr val="002060"/>
                </a:solidFill>
              </a:rPr>
              <a:t>		</a:t>
            </a:r>
            <a:r>
              <a:rPr lang="tr-TR" altLang="tr-TR" i="1" dirty="0" smtClean="0">
                <a:solidFill>
                  <a:srgbClr val="002060"/>
                </a:solidFill>
              </a:rPr>
              <a:t>“</a:t>
            </a:r>
            <a:r>
              <a:rPr lang="en-US" i="1" dirty="0" smtClean="0">
                <a:solidFill>
                  <a:srgbClr val="002060"/>
                </a:solidFill>
              </a:rPr>
              <a:t>CCD cameras instead of photomete</a:t>
            </a:r>
            <a:r>
              <a:rPr lang="en-US" dirty="0" smtClean="0">
                <a:solidFill>
                  <a:srgbClr val="002060"/>
                </a:solidFill>
              </a:rPr>
              <a:t>rs.</a:t>
            </a:r>
            <a:r>
              <a:rPr lang="tr-TR" altLang="tr-TR" i="1" dirty="0" smtClean="0">
                <a:solidFill>
                  <a:srgbClr val="002060"/>
                </a:solidFill>
              </a:rPr>
              <a:t>”</a:t>
            </a:r>
            <a:endParaRPr lang="tr-TR" altLang="tr-TR" i="1" dirty="0">
              <a:solidFill>
                <a:srgbClr val="002060"/>
              </a:solidFill>
            </a:endParaRPr>
          </a:p>
          <a:p>
            <a:pPr>
              <a:buNone/>
            </a:pPr>
            <a:endParaRPr lang="tr-TR" altLang="tr-TR" sz="1000" i="1" dirty="0">
              <a:solidFill>
                <a:srgbClr val="002060"/>
              </a:solidFill>
            </a:endParaRPr>
          </a:p>
          <a:p>
            <a:r>
              <a:rPr lang="tr-TR" altLang="tr-TR" dirty="0" smtClean="0">
                <a:solidFill>
                  <a:srgbClr val="002060"/>
                </a:solidFill>
              </a:rPr>
              <a:t>(</a:t>
            </a:r>
            <a:r>
              <a:rPr lang="tr-TR" altLang="tr-TR" dirty="0" err="1" smtClean="0">
                <a:solidFill>
                  <a:srgbClr val="002060"/>
                </a:solidFill>
              </a:rPr>
              <a:t>Dunham</a:t>
            </a:r>
            <a:r>
              <a:rPr lang="tr-TR" altLang="tr-TR" dirty="0" smtClean="0">
                <a:solidFill>
                  <a:srgbClr val="002060"/>
                </a:solidFill>
              </a:rPr>
              <a:t>  et al., 2000</a:t>
            </a:r>
            <a:r>
              <a:rPr lang="tr-TR" altLang="tr-TR" dirty="0">
                <a:solidFill>
                  <a:srgbClr val="002060"/>
                </a:solidFill>
              </a:rPr>
              <a:t>) ve </a:t>
            </a:r>
            <a:r>
              <a:rPr lang="tr-TR" altLang="tr-TR" dirty="0" smtClean="0">
                <a:solidFill>
                  <a:srgbClr val="002060"/>
                </a:solidFill>
              </a:rPr>
              <a:t>(</a:t>
            </a:r>
            <a:r>
              <a:rPr lang="tr-TR" altLang="tr-TR" dirty="0" err="1" smtClean="0">
                <a:solidFill>
                  <a:srgbClr val="002060"/>
                </a:solidFill>
              </a:rPr>
              <a:t>Ortiz</a:t>
            </a:r>
            <a:r>
              <a:rPr lang="tr-TR" altLang="tr-TR" dirty="0" smtClean="0">
                <a:solidFill>
                  <a:srgbClr val="002060"/>
                </a:solidFill>
              </a:rPr>
              <a:t> et al.,2000</a:t>
            </a:r>
            <a:r>
              <a:rPr lang="tr-TR" altLang="tr-TR" dirty="0">
                <a:solidFill>
                  <a:srgbClr val="002060"/>
                </a:solidFill>
              </a:rPr>
              <a:t>)</a:t>
            </a:r>
          </a:p>
          <a:p>
            <a:pPr>
              <a:buNone/>
            </a:pPr>
            <a:r>
              <a:rPr lang="tr-TR" altLang="tr-TR" dirty="0">
                <a:solidFill>
                  <a:srgbClr val="002060"/>
                </a:solidFill>
              </a:rPr>
              <a:t>	</a:t>
            </a:r>
            <a:r>
              <a:rPr lang="tr-TR" altLang="tr-TR" dirty="0" smtClean="0">
                <a:solidFill>
                  <a:srgbClr val="002060"/>
                </a:solidFill>
              </a:rPr>
              <a:t>	</a:t>
            </a:r>
            <a:r>
              <a:rPr lang="tr-TR" altLang="tr-TR" i="1" dirty="0" smtClean="0">
                <a:solidFill>
                  <a:srgbClr val="002060"/>
                </a:solidFill>
              </a:rPr>
              <a:t>“</a:t>
            </a:r>
            <a:r>
              <a:rPr lang="en-US" i="1" dirty="0" smtClean="0">
                <a:solidFill>
                  <a:srgbClr val="002060"/>
                </a:solidFill>
              </a:rPr>
              <a:t>During the 1999 Leonid meteor showers, two independent groups detected an impact flash on the Moon</a:t>
            </a:r>
            <a:r>
              <a:rPr lang="tr-TR" altLang="tr-TR" i="1" dirty="0" smtClean="0">
                <a:solidFill>
                  <a:srgbClr val="002060"/>
                </a:solidFill>
              </a:rPr>
              <a:t>”</a:t>
            </a:r>
          </a:p>
          <a:p>
            <a:pPr>
              <a:buNone/>
            </a:pPr>
            <a:endParaRPr lang="tr-TR" altLang="tr-TR" sz="1000" i="1" dirty="0">
              <a:solidFill>
                <a:srgbClr val="002060"/>
              </a:solidFill>
            </a:endParaRPr>
          </a:p>
          <a:p>
            <a:r>
              <a:rPr lang="tr-TR" dirty="0" smtClean="0">
                <a:solidFill>
                  <a:srgbClr val="002060"/>
                </a:solidFill>
              </a:rPr>
              <a:t>2005 - </a:t>
            </a:r>
            <a:r>
              <a:rPr lang="tr-TR" dirty="0" smtClean="0">
                <a:solidFill>
                  <a:srgbClr val="002060"/>
                </a:solidFill>
              </a:rPr>
              <a:t>……..  </a:t>
            </a:r>
            <a:r>
              <a:rPr lang="tr-TR" dirty="0" smtClean="0">
                <a:solidFill>
                  <a:srgbClr val="002060"/>
                </a:solidFill>
              </a:rPr>
              <a:t>/ </a:t>
            </a:r>
            <a:r>
              <a:rPr lang="tr-TR" dirty="0" smtClean="0">
                <a:solidFill>
                  <a:srgbClr val="002060"/>
                </a:solidFill>
              </a:rPr>
              <a:t>NASA MEO </a:t>
            </a:r>
          </a:p>
          <a:p>
            <a:r>
              <a:rPr lang="tr-TR" dirty="0" smtClean="0">
                <a:solidFill>
                  <a:srgbClr val="002060"/>
                </a:solidFill>
              </a:rPr>
              <a:t>2017 - 2023 / ESA NELIOTA</a:t>
            </a:r>
          </a:p>
          <a:p>
            <a:endParaRPr lang="tr-TR" dirty="0">
              <a:solidFill>
                <a:srgbClr val="002060"/>
              </a:solidFill>
            </a:endParaRPr>
          </a:p>
        </p:txBody>
      </p:sp>
      <p:pic>
        <p:nvPicPr>
          <p:cNvPr id="11" name="Picture 6" descr="C:\Users\mert\Desktop\tezönerisi\TezÖneriSunum\sunumfoto\nel_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64" y="5991839"/>
            <a:ext cx="815438" cy="65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8" y="5521937"/>
            <a:ext cx="564764" cy="46990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91" y="2006221"/>
            <a:ext cx="4568413" cy="438971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633390" y="573206"/>
            <a:ext cx="5656365" cy="1675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4400" dirty="0" smtClean="0">
                <a:solidFill>
                  <a:srgbClr val="002060"/>
                </a:solidFill>
              </a:rPr>
              <a:t>NASA MEO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(</a:t>
            </a:r>
            <a:r>
              <a:rPr lang="tr-TR" dirty="0" err="1" smtClean="0">
                <a:solidFill>
                  <a:srgbClr val="002060"/>
                </a:solidFill>
              </a:rPr>
              <a:t>Meteoroid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Enviroment</a:t>
            </a:r>
            <a:r>
              <a:rPr lang="tr-TR" dirty="0" smtClean="0">
                <a:solidFill>
                  <a:srgbClr val="002060"/>
                </a:solidFill>
              </a:rPr>
              <a:t> Office (</a:t>
            </a:r>
            <a:r>
              <a:rPr lang="tr-TR" dirty="0" smtClean="0">
                <a:solidFill>
                  <a:srgbClr val="002060"/>
                </a:solidFill>
              </a:rPr>
              <a:t>2005))</a:t>
            </a:r>
            <a:endParaRPr lang="tr-TR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sz="2000" i="1" dirty="0" smtClean="0"/>
              <a:t>443 </a:t>
            </a:r>
            <a:r>
              <a:rPr lang="tr-TR" sz="2000" i="1" dirty="0" err="1" smtClean="0"/>
              <a:t>flashes</a:t>
            </a:r>
            <a:endParaRPr lang="tr-TR" sz="2000" i="1" dirty="0" smtClean="0"/>
          </a:p>
        </p:txBody>
      </p:sp>
      <p:pic>
        <p:nvPicPr>
          <p:cNvPr id="7" name="Picture 7" descr="C:\Users\mert\Desktop\tezönerisi\TezÖneriSunum\sunumfoto\MeoSc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8877" y="383209"/>
            <a:ext cx="2693574" cy="2020180"/>
          </a:xfrm>
          <a:prstGeom prst="rect">
            <a:avLst/>
          </a:prstGeom>
          <a:noFill/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1" y="383209"/>
            <a:ext cx="2424331" cy="136237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04" y="428027"/>
            <a:ext cx="361795" cy="301025"/>
          </a:xfrm>
          <a:prstGeom prst="rect">
            <a:avLst/>
          </a:prstGeom>
        </p:spPr>
      </p:pic>
      <p:pic>
        <p:nvPicPr>
          <p:cNvPr id="17" name="İçerik Yer Tutucusu 1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7" y="2096828"/>
            <a:ext cx="9697363" cy="4610344"/>
          </a:xfrm>
        </p:spPr>
      </p:pic>
      <p:pic>
        <p:nvPicPr>
          <p:cNvPr id="18" name="Picture 6" descr="C:\Users\mert\Desktop\tezönerisi\TezÖneriSunum\sunumfoto\MEODo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1708" y="4431525"/>
            <a:ext cx="3051057" cy="2288294"/>
          </a:xfrm>
          <a:prstGeom prst="rect">
            <a:avLst/>
          </a:prstGeom>
          <a:noFill/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2060"/>
                </a:solidFill>
              </a:rPr>
              <a:t>NELIOTA (ESA)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2400" dirty="0" smtClean="0"/>
              <a:t>(</a:t>
            </a:r>
            <a:r>
              <a:rPr lang="tr-TR" sz="2400" b="1" dirty="0" smtClean="0">
                <a:solidFill>
                  <a:srgbClr val="002060"/>
                </a:solidFill>
              </a:rPr>
              <a:t>NEO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2060"/>
                </a:solidFill>
              </a:rPr>
              <a:t>L</a:t>
            </a:r>
            <a:r>
              <a:rPr lang="tr-TR" sz="2400" dirty="0" err="1" smtClean="0"/>
              <a:t>unar</a:t>
            </a:r>
            <a:r>
              <a:rPr lang="tr-TR" sz="2400" dirty="0" smtClean="0"/>
              <a:t> </a:t>
            </a:r>
            <a:r>
              <a:rPr lang="tr-TR" sz="2400" b="1" dirty="0" err="1" smtClean="0">
                <a:solidFill>
                  <a:srgbClr val="002060"/>
                </a:solidFill>
              </a:rPr>
              <a:t>I</a:t>
            </a:r>
            <a:r>
              <a:rPr lang="tr-TR" sz="2400" dirty="0" err="1" smtClean="0"/>
              <a:t>mpacts</a:t>
            </a:r>
            <a:r>
              <a:rPr lang="tr-TR" sz="2400" dirty="0" smtClean="0"/>
              <a:t>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b="1" dirty="0" smtClean="0">
                <a:solidFill>
                  <a:srgbClr val="002060"/>
                </a:solidFill>
              </a:rPr>
              <a:t>O</a:t>
            </a:r>
            <a:r>
              <a:rPr lang="tr-TR" sz="2400" dirty="0" smtClean="0"/>
              <a:t>ptical </a:t>
            </a:r>
            <a:r>
              <a:rPr lang="tr-TR" sz="2400" b="1" dirty="0" err="1" smtClean="0">
                <a:solidFill>
                  <a:srgbClr val="002060"/>
                </a:solidFill>
              </a:rPr>
              <a:t>T</a:t>
            </a:r>
            <a:r>
              <a:rPr lang="tr-TR" sz="2400" dirty="0" err="1" smtClean="0"/>
              <a:t>r</a:t>
            </a:r>
            <a:r>
              <a:rPr lang="tr-TR" sz="2400" b="1" dirty="0" err="1" smtClean="0">
                <a:solidFill>
                  <a:srgbClr val="002060"/>
                </a:solidFill>
              </a:rPr>
              <a:t>A</a:t>
            </a:r>
            <a:r>
              <a:rPr lang="tr-TR" sz="2400" dirty="0" err="1" smtClean="0"/>
              <a:t>nsients</a:t>
            </a:r>
            <a:r>
              <a:rPr lang="tr-TR" sz="2400" dirty="0" smtClean="0"/>
              <a:t>)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4780"/>
            <a:ext cx="10515600" cy="4351338"/>
          </a:xfrm>
        </p:spPr>
        <p:txBody>
          <a:bodyPr>
            <a:normAutofit/>
          </a:bodyPr>
          <a:lstStyle/>
          <a:p>
            <a:r>
              <a:rPr lang="tr-TR" sz="2000" dirty="0" smtClean="0"/>
              <a:t>1,2 m </a:t>
            </a:r>
            <a:r>
              <a:rPr lang="tr-TR" sz="2000" dirty="0" err="1" smtClean="0"/>
              <a:t>Kryoneri</a:t>
            </a:r>
            <a:r>
              <a:rPr lang="tr-TR" sz="2000" dirty="0" smtClean="0"/>
              <a:t> </a:t>
            </a:r>
            <a:r>
              <a:rPr lang="tr-TR" sz="2000" dirty="0" err="1" smtClean="0"/>
              <a:t>Telescope</a:t>
            </a:r>
            <a:endParaRPr lang="tr-TR" sz="2000" dirty="0" smtClean="0"/>
          </a:p>
          <a:p>
            <a:r>
              <a:rPr lang="tr-TR" sz="2000" dirty="0" smtClean="0"/>
              <a:t> </a:t>
            </a:r>
            <a:r>
              <a:rPr lang="tr-TR" sz="2000" dirty="0" err="1" smtClean="0"/>
              <a:t>R</a:t>
            </a:r>
            <a:r>
              <a:rPr lang="tr-TR" sz="1400" dirty="0" err="1" smtClean="0"/>
              <a:t>c</a:t>
            </a:r>
            <a:r>
              <a:rPr lang="tr-TR" sz="1600" dirty="0" smtClean="0"/>
              <a:t> (</a:t>
            </a:r>
            <a:r>
              <a:rPr lang="tr-TR" sz="1600" i="1" dirty="0" smtClean="0"/>
              <a:t>641 </a:t>
            </a:r>
            <a:r>
              <a:rPr lang="tr-TR" sz="1600" i="1" dirty="0" err="1" smtClean="0"/>
              <a:t>nm</a:t>
            </a:r>
            <a:r>
              <a:rPr lang="tr-TR" sz="1600" dirty="0" smtClean="0"/>
              <a:t>)</a:t>
            </a:r>
            <a:r>
              <a:rPr lang="tr-TR" sz="2000" dirty="0" smtClean="0"/>
              <a:t>, </a:t>
            </a:r>
            <a:r>
              <a:rPr lang="tr-TR" sz="2000" dirty="0" err="1" smtClean="0"/>
              <a:t>I</a:t>
            </a:r>
            <a:r>
              <a:rPr lang="tr-TR" sz="1400" dirty="0" err="1" smtClean="0"/>
              <a:t>c</a:t>
            </a:r>
            <a:r>
              <a:rPr lang="tr-TR" sz="2000" dirty="0" smtClean="0"/>
              <a:t> (</a:t>
            </a:r>
            <a:r>
              <a:rPr lang="tr-TR" sz="1600" i="1" dirty="0" smtClean="0"/>
              <a:t>798 </a:t>
            </a:r>
            <a:r>
              <a:rPr lang="tr-TR" sz="1600" i="1" dirty="0" err="1" smtClean="0"/>
              <a:t>nm</a:t>
            </a:r>
            <a:r>
              <a:rPr lang="tr-TR" sz="2000" dirty="0" smtClean="0"/>
              <a:t>) </a:t>
            </a:r>
            <a:r>
              <a:rPr lang="tr-TR" sz="2000" dirty="0" err="1" smtClean="0"/>
              <a:t>filters</a:t>
            </a:r>
            <a:endParaRPr lang="tr-TR" sz="2000" dirty="0" smtClean="0"/>
          </a:p>
          <a:p>
            <a:r>
              <a:rPr lang="tr-TR" sz="2000" dirty="0" smtClean="0"/>
              <a:t>187 </a:t>
            </a:r>
            <a:r>
              <a:rPr lang="tr-TR" sz="2000" dirty="0" err="1" smtClean="0"/>
              <a:t>flashes</a:t>
            </a:r>
            <a:endParaRPr lang="tr-TR" sz="2000" dirty="0" smtClean="0"/>
          </a:p>
        </p:txBody>
      </p:sp>
      <p:pic>
        <p:nvPicPr>
          <p:cNvPr id="4" name="Picture 4" descr="C:\Users\mert\Desktop\tezönerisi\TezÖneriSunum\sunumfoto\Get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62" y="225056"/>
            <a:ext cx="4022657" cy="603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mert\Desktop\tezönerisi\TezÖneriSunum\sunumfoto\GetImag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21" y="4379968"/>
            <a:ext cx="3476902" cy="231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mert\Desktop\tezönerisi\TezÖneriSunum\sunumfoto\nel_l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456" y="225056"/>
            <a:ext cx="1547008" cy="123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5" y="2851212"/>
            <a:ext cx="3689840" cy="367487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7006" y="1845298"/>
            <a:ext cx="10515600" cy="4351338"/>
          </a:xfrm>
        </p:spPr>
        <p:txBody>
          <a:bodyPr/>
          <a:lstStyle/>
          <a:p>
            <a:r>
              <a:rPr lang="tr-TR" dirty="0" smtClean="0">
                <a:solidFill>
                  <a:srgbClr val="002060"/>
                </a:solidFill>
              </a:rPr>
              <a:t>Video </a:t>
            </a:r>
            <a:r>
              <a:rPr lang="tr-TR" dirty="0" err="1" smtClean="0">
                <a:solidFill>
                  <a:srgbClr val="002060"/>
                </a:solidFill>
              </a:rPr>
              <a:t>observation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endParaRPr lang="tr-TR" dirty="0">
              <a:solidFill>
                <a:srgbClr val="002060"/>
              </a:solidFill>
            </a:endParaRPr>
          </a:p>
        </p:txBody>
      </p:sp>
      <p:pic>
        <p:nvPicPr>
          <p:cNvPr id="4" name="Picture 3" descr="C:\Users\mert\Desktop\tezönerisi\TezÖneriSunum\sunumfoto\fovRubSug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853" y="2246078"/>
            <a:ext cx="3781060" cy="3551574"/>
          </a:xfrm>
          <a:prstGeom prst="rect">
            <a:avLst/>
          </a:prstGeom>
          <a:noFill/>
        </p:spPr>
      </p:pic>
      <p:sp>
        <p:nvSpPr>
          <p:cNvPr id="5" name="Dikdörtgen 4"/>
          <p:cNvSpPr/>
          <p:nvPr/>
        </p:nvSpPr>
        <p:spPr>
          <a:xfrm>
            <a:off x="3426769" y="5840980"/>
            <a:ext cx="2703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lvl="0">
              <a:spcBef>
                <a:spcPts val="300"/>
              </a:spcBef>
              <a:buClr>
                <a:schemeClr val="accent3"/>
              </a:buClr>
              <a:defRPr/>
            </a:pPr>
            <a:r>
              <a:rPr lang="tr-TR" i="1" dirty="0" smtClean="0"/>
              <a:t>[</a:t>
            </a:r>
            <a:r>
              <a:rPr lang="tr-TR" i="1" dirty="0" err="1" smtClean="0"/>
              <a:t>Suggs</a:t>
            </a:r>
            <a:r>
              <a:rPr lang="tr-TR" i="1" dirty="0"/>
              <a:t>, 2008, NASA </a:t>
            </a:r>
            <a:r>
              <a:rPr lang="tr-TR" i="1" dirty="0" smtClean="0"/>
              <a:t>MEO]</a:t>
            </a:r>
            <a:endParaRPr lang="tr-TR" i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01" y="2101889"/>
            <a:ext cx="4686702" cy="3902002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7337913" y="5856933"/>
            <a:ext cx="4620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728" lvl="0">
              <a:spcBef>
                <a:spcPts val="300"/>
              </a:spcBef>
              <a:buClr>
                <a:schemeClr val="accent3"/>
              </a:buClr>
              <a:defRPr/>
            </a:pPr>
            <a:r>
              <a:rPr lang="tr-TR" i="1" dirty="0" smtClean="0"/>
              <a:t>[a) NELIOTA,        </a:t>
            </a:r>
            <a:r>
              <a:rPr lang="tr-TR" i="1" dirty="0" err="1" smtClean="0"/>
              <a:t>c,d</a:t>
            </a:r>
            <a:r>
              <a:rPr lang="tr-TR" i="1" dirty="0" smtClean="0"/>
              <a:t>) İSTEK Belde </a:t>
            </a:r>
            <a:r>
              <a:rPr lang="tr-TR" i="1" dirty="0" err="1" smtClean="0"/>
              <a:t>Observatory</a:t>
            </a:r>
            <a:r>
              <a:rPr lang="tr-TR" i="1" dirty="0" smtClean="0"/>
              <a:t>]</a:t>
            </a:r>
            <a:endParaRPr lang="tr-TR" i="1" dirty="0"/>
          </a:p>
        </p:txBody>
      </p:sp>
      <p:cxnSp>
        <p:nvCxnSpPr>
          <p:cNvPr id="8" name="Düz Bağlayıcı 7"/>
          <p:cNvCxnSpPr/>
          <p:nvPr/>
        </p:nvCxnSpPr>
        <p:spPr>
          <a:xfrm flipV="1">
            <a:off x="641023" y="1405719"/>
            <a:ext cx="3589783" cy="2876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F6A72-455E-4FA6-AD5F-1F921388BB6D}" type="slidenum">
              <a:rPr lang="tr-TR" smtClean="0"/>
              <a:t>7</a:t>
            </a:fld>
            <a:endParaRPr lang="tr-TR" dirty="0"/>
          </a:p>
        </p:txBody>
      </p:sp>
      <p:pic>
        <p:nvPicPr>
          <p:cNvPr id="10" name="Picture 2" descr="C:\Users\mert\Desktop\tezönerisi\TezÖneriSunum\sunumfoto\moon_phases-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152" y="2300670"/>
            <a:ext cx="3311405" cy="2649124"/>
          </a:xfrm>
          <a:prstGeom prst="rect">
            <a:avLst/>
          </a:prstGeom>
          <a:noFill/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tr-T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- LUNARSCAN</a:t>
            </a:r>
          </a:p>
          <a:p>
            <a:pPr marL="457200" lvl="1" indent="0">
              <a:buNone/>
            </a:pPr>
            <a:r>
              <a:rPr lang="tr-TR" sz="1600" i="1" dirty="0">
                <a:solidFill>
                  <a:srgbClr val="002060"/>
                </a:solidFill>
              </a:rPr>
              <a:t>	</a:t>
            </a:r>
            <a:r>
              <a:rPr lang="tr-TR" sz="1600" i="1" dirty="0" smtClean="0">
                <a:solidFill>
                  <a:srgbClr val="002060"/>
                </a:solidFill>
              </a:rPr>
              <a:t>	</a:t>
            </a:r>
            <a:r>
              <a:rPr lang="tr-TR" sz="2000" i="1" dirty="0" smtClean="0">
                <a:solidFill>
                  <a:srgbClr val="002060"/>
                </a:solidFill>
              </a:rPr>
              <a:t>(</a:t>
            </a:r>
            <a:r>
              <a:rPr lang="tr-TR" sz="2000" i="1" dirty="0" err="1" smtClean="0">
                <a:solidFill>
                  <a:srgbClr val="002060"/>
                </a:solidFill>
              </a:rPr>
              <a:t>Gural</a:t>
            </a:r>
            <a:r>
              <a:rPr lang="tr-TR" sz="2000" i="1" dirty="0">
                <a:solidFill>
                  <a:srgbClr val="002060"/>
                </a:solidFill>
              </a:rPr>
              <a:t>, </a:t>
            </a:r>
            <a:r>
              <a:rPr lang="tr-TR" sz="2000" i="1" dirty="0" smtClean="0">
                <a:solidFill>
                  <a:srgbClr val="002060"/>
                </a:solidFill>
              </a:rPr>
              <a:t>2007)</a:t>
            </a:r>
            <a:endParaRPr lang="tr-TR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- MIDAS (Moon </a:t>
            </a:r>
            <a:r>
              <a:rPr lang="tr-TR" dirty="0" err="1" smtClean="0">
                <a:solidFill>
                  <a:srgbClr val="002060"/>
                </a:solidFill>
              </a:rPr>
              <a:t>Impact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Detection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and</a:t>
            </a:r>
            <a:r>
              <a:rPr lang="tr-TR" dirty="0" smtClean="0">
                <a:solidFill>
                  <a:srgbClr val="002060"/>
                </a:solidFill>
              </a:rPr>
              <a:t> Analysis </a:t>
            </a:r>
            <a:r>
              <a:rPr lang="tr-TR" dirty="0" err="1" smtClean="0">
                <a:solidFill>
                  <a:srgbClr val="002060"/>
                </a:solidFill>
              </a:rPr>
              <a:t>System</a:t>
            </a:r>
            <a:r>
              <a:rPr lang="tr-TR" dirty="0" smtClean="0">
                <a:solidFill>
                  <a:srgbClr val="002060"/>
                </a:solidFill>
              </a:rPr>
              <a:t>) 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002060"/>
                </a:solidFill>
              </a:rPr>
              <a:t>	</a:t>
            </a:r>
            <a:r>
              <a:rPr lang="tr-TR" sz="2000" dirty="0" smtClean="0">
                <a:solidFill>
                  <a:srgbClr val="002060"/>
                </a:solidFill>
              </a:rPr>
              <a:t>							   </a:t>
            </a:r>
            <a:r>
              <a:rPr lang="tr-TR" sz="2000" i="1" dirty="0" smtClean="0">
                <a:solidFill>
                  <a:srgbClr val="002060"/>
                </a:solidFill>
              </a:rPr>
              <a:t>(</a:t>
            </a:r>
            <a:r>
              <a:rPr lang="tr-TR" sz="2000" i="1" dirty="0" err="1" smtClean="0">
                <a:solidFill>
                  <a:srgbClr val="002060"/>
                </a:solidFill>
              </a:rPr>
              <a:t>Madiedo</a:t>
            </a:r>
            <a:r>
              <a:rPr lang="tr-TR" sz="2000" i="1" dirty="0" smtClean="0">
                <a:solidFill>
                  <a:srgbClr val="002060"/>
                </a:solidFill>
              </a:rPr>
              <a:t> et al., 2015)</a:t>
            </a:r>
            <a:endParaRPr lang="tr-TR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- FDS (Flash </a:t>
            </a:r>
            <a:r>
              <a:rPr lang="tr-TR" dirty="0" err="1" smtClean="0">
                <a:solidFill>
                  <a:srgbClr val="002060"/>
                </a:solidFill>
              </a:rPr>
              <a:t>Detection</a:t>
            </a:r>
            <a:r>
              <a:rPr lang="tr-TR" dirty="0" smtClean="0">
                <a:solidFill>
                  <a:srgbClr val="002060"/>
                </a:solidFill>
              </a:rPr>
              <a:t> Software) 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002060"/>
                </a:solidFill>
              </a:rPr>
              <a:t>	</a:t>
            </a:r>
            <a:r>
              <a:rPr lang="tr-TR" sz="2000" dirty="0" smtClean="0">
                <a:solidFill>
                  <a:srgbClr val="002060"/>
                </a:solidFill>
              </a:rPr>
              <a:t>				</a:t>
            </a:r>
            <a:r>
              <a:rPr lang="tr-TR" sz="2000" i="1" dirty="0" smtClean="0">
                <a:solidFill>
                  <a:srgbClr val="002060"/>
                </a:solidFill>
              </a:rPr>
              <a:t>(ESA, 2022)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2060"/>
                </a:solidFill>
              </a:rPr>
              <a:t>- </a:t>
            </a:r>
            <a:r>
              <a:rPr lang="tr-TR" b="1" dirty="0" smtClean="0">
                <a:solidFill>
                  <a:srgbClr val="002060"/>
                </a:solidFill>
              </a:rPr>
              <a:t>ZEPAZO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endParaRPr lang="tr-TR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tr-TR" sz="2000" i="1" dirty="0" smtClean="0">
                <a:solidFill>
                  <a:srgbClr val="002060"/>
                </a:solidFill>
              </a:rPr>
              <a:t>  </a:t>
            </a:r>
            <a:r>
              <a:rPr lang="tr-TR" sz="2000" i="1" dirty="0" smtClean="0">
                <a:solidFill>
                  <a:srgbClr val="002060"/>
                </a:solidFill>
              </a:rPr>
              <a:t>(</a:t>
            </a:r>
            <a:r>
              <a:rPr lang="tr-TR" sz="2000" i="1" dirty="0" err="1" smtClean="0">
                <a:solidFill>
                  <a:srgbClr val="002060"/>
                </a:solidFill>
              </a:rPr>
              <a:t>Alonso</a:t>
            </a:r>
            <a:r>
              <a:rPr lang="tr-TR" sz="2000" i="1" dirty="0">
                <a:solidFill>
                  <a:srgbClr val="002060"/>
                </a:solidFill>
              </a:rPr>
              <a:t>, </a:t>
            </a:r>
            <a:r>
              <a:rPr lang="tr-TR" sz="2000" i="1" dirty="0" smtClean="0">
                <a:solidFill>
                  <a:srgbClr val="002060"/>
                </a:solidFill>
              </a:rPr>
              <a:t>UGR, 2018-19)</a:t>
            </a:r>
            <a:endParaRPr lang="tr-TR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r-TR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r-TR" sz="2000" dirty="0" smtClean="0">
              <a:solidFill>
                <a:srgbClr val="002060"/>
              </a:solidFill>
            </a:endParaRPr>
          </a:p>
          <a:p>
            <a:endParaRPr lang="tr-TR" dirty="0">
              <a:solidFill>
                <a:srgbClr val="002060"/>
              </a:solidFill>
            </a:endParaRP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641023" y="1376313"/>
            <a:ext cx="6410226" cy="5817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52" y="231291"/>
            <a:ext cx="3780329" cy="2348216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F6A72-455E-4FA6-AD5F-1F921388BB6D}" type="slidenum">
              <a:rPr lang="tr-TR" smtClean="0"/>
              <a:t>8</a:t>
            </a:fld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43" y="4517021"/>
            <a:ext cx="3855751" cy="220445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04813" y="3965906"/>
            <a:ext cx="2204454" cy="330668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1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28179"/>
            <a:ext cx="10515600" cy="1325563"/>
          </a:xfrm>
        </p:spPr>
        <p:txBody>
          <a:bodyPr/>
          <a:lstStyle/>
          <a:p>
            <a:r>
              <a:rPr lang="tr-T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1" y="1690688"/>
            <a:ext cx="3042370" cy="1091433"/>
          </a:xfrm>
          <a:prstGeom prst="rect">
            <a:avLst/>
          </a:prstGeom>
        </p:spPr>
      </p:pic>
      <p:cxnSp>
        <p:nvCxnSpPr>
          <p:cNvPr id="5" name="Düz Bağlayıcı 4"/>
          <p:cNvCxnSpPr/>
          <p:nvPr/>
        </p:nvCxnSpPr>
        <p:spPr>
          <a:xfrm flipV="1">
            <a:off x="641023" y="1376313"/>
            <a:ext cx="6410226" cy="5817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06" y="2744143"/>
            <a:ext cx="6981088" cy="399130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3250" y="1484859"/>
            <a:ext cx="3006178" cy="4509268"/>
          </a:xfrm>
          <a:prstGeom prst="rect">
            <a:avLst/>
          </a:prstGeom>
        </p:spPr>
      </p:pic>
      <p:sp>
        <p:nvSpPr>
          <p:cNvPr id="11" name="Çarpma 10"/>
          <p:cNvSpPr/>
          <p:nvPr/>
        </p:nvSpPr>
        <p:spPr>
          <a:xfrm>
            <a:off x="3458878" y="2227513"/>
            <a:ext cx="309422" cy="33760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36" y="2236403"/>
            <a:ext cx="346279" cy="25741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55" y="120286"/>
            <a:ext cx="598210" cy="7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922</Words>
  <Application>Microsoft Office PowerPoint</Application>
  <PresentationFormat>Geniş ekran</PresentationFormat>
  <Paragraphs>158</Paragraphs>
  <Slides>23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Office Teması</vt:lpstr>
      <vt:lpstr>Lunar Impact Flash  Observations in Turkey</vt:lpstr>
      <vt:lpstr>PowerPoint Sunusu</vt:lpstr>
      <vt:lpstr>Impact Events / indirect evidence</vt:lpstr>
      <vt:lpstr>Lunar Impact Flashes</vt:lpstr>
      <vt:lpstr>PowerPoint Sunusu</vt:lpstr>
      <vt:lpstr>NELIOTA (ESA)  (NEO Lunar Impacts and Optical TrAnsients)</vt:lpstr>
      <vt:lpstr>Methods</vt:lpstr>
      <vt:lpstr>Methods / Softwares</vt:lpstr>
      <vt:lpstr>Methods / Analysis</vt:lpstr>
      <vt:lpstr>Methods / Analysis</vt:lpstr>
      <vt:lpstr>Methods / Analysis</vt:lpstr>
      <vt:lpstr>Methods / Analysis</vt:lpstr>
      <vt:lpstr>Methods / Analysis</vt:lpstr>
      <vt:lpstr>Methods / Analysis</vt:lpstr>
      <vt:lpstr>Radiated Energy</vt:lpstr>
      <vt:lpstr>Kinetic Energy and Radiated Energy </vt:lpstr>
      <vt:lpstr>Velocity and Mass</vt:lpstr>
      <vt:lpstr>Probability Parameter</vt:lpstr>
      <vt:lpstr>PowerPoint Sunusu</vt:lpstr>
      <vt:lpstr>12 December 2017</vt:lpstr>
      <vt:lpstr>Comparison Visual Mag - Dur. Time</vt:lpstr>
      <vt:lpstr>Results</vt:lpstr>
      <vt:lpstr>Thank You…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Impact Flash  Observations in Turkey</dc:title>
  <dc:creator>Mert Acar</dc:creator>
  <cp:lastModifiedBy>Mert Acar</cp:lastModifiedBy>
  <cp:revision>39</cp:revision>
  <dcterms:created xsi:type="dcterms:W3CDTF">2024-09-15T13:55:26Z</dcterms:created>
  <dcterms:modified xsi:type="dcterms:W3CDTF">2024-09-20T20:12:18Z</dcterms:modified>
</cp:coreProperties>
</file>